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4" r:id="rId6"/>
    <p:sldId id="263" r:id="rId7"/>
    <p:sldId id="259" r:id="rId8"/>
    <p:sldId id="287" r:id="rId9"/>
    <p:sldId id="288" r:id="rId10"/>
    <p:sldId id="289" r:id="rId11"/>
    <p:sldId id="281" r:id="rId12"/>
    <p:sldId id="280" r:id="rId13"/>
    <p:sldId id="282" r:id="rId14"/>
    <p:sldId id="267" r:id="rId15"/>
    <p:sldId id="265" r:id="rId16"/>
    <p:sldId id="274" r:id="rId17"/>
    <p:sldId id="275" r:id="rId18"/>
    <p:sldId id="276" r:id="rId19"/>
    <p:sldId id="283" r:id="rId20"/>
    <p:sldId id="285" r:id="rId21"/>
    <p:sldId id="286" r:id="rId22"/>
    <p:sldId id="278" r:id="rId23"/>
    <p:sldId id="277" r:id="rId24"/>
    <p:sldId id="290" r:id="rId25"/>
    <p:sldId id="292" r:id="rId26"/>
    <p:sldId id="293" r:id="rId27"/>
    <p:sldId id="260" r:id="rId28"/>
    <p:sldId id="308" r:id="rId29"/>
    <p:sldId id="309" r:id="rId30"/>
    <p:sldId id="310" r:id="rId31"/>
    <p:sldId id="311" r:id="rId32"/>
    <p:sldId id="312" r:id="rId33"/>
    <p:sldId id="300" r:id="rId34"/>
    <p:sldId id="313" r:id="rId3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528" y="4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424C3D-1430-4E5C-A06A-843BA1DCB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79F7230-BED2-4B3D-94BF-76DBCE1E8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AD899C-E113-4686-A512-CC9C6C24A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4F81-F3A4-4F22-BF8C-03708949E7F7}" type="datetimeFigureOut">
              <a:rPr lang="nl-NL" smtClean="0"/>
              <a:t>17-7-2018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C524563-720E-4B50-8ACE-ED7B19A7A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FCBA33-33B5-4B23-8373-E6A0ED820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E9FD-379F-4D4A-8010-7735F6CB13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5767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993E32-FB51-4A4E-BD26-7F59FB829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E17BACC-78E2-48FE-87A4-17DB5198A4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3EAA949-ED90-4551-89ED-2F4B59C0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4F81-F3A4-4F22-BF8C-03708949E7F7}" type="datetimeFigureOut">
              <a:rPr lang="nl-NL" smtClean="0"/>
              <a:t>17-7-2018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03F1AA5-CFA7-4054-8C5C-69B5C0FF4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4EF9722-69AF-4C59-B5BC-507199270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E9FD-379F-4D4A-8010-7735F6CB13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4905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B1FC090-F86A-4D31-9EAB-3199893AF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2DF2B0E-755A-49E6-9F41-A257BD71B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B425E0-D5A4-4013-82CA-E39BE0849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4F81-F3A4-4F22-BF8C-03708949E7F7}" type="datetimeFigureOut">
              <a:rPr lang="nl-NL" smtClean="0"/>
              <a:t>17-7-2018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C743D3-E1DA-42A9-AE4A-5765F6CFC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02A8805-75E2-4033-887C-27A9BB0A4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E9FD-379F-4D4A-8010-7735F6CB13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0404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25176E-BE9A-47C5-834C-FEBE6058D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349C44-2961-41E4-BF68-9636A40A9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983D1BB-81FB-4A69-AFEB-7BCB79B1B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4F81-F3A4-4F22-BF8C-03708949E7F7}" type="datetimeFigureOut">
              <a:rPr lang="nl-NL" smtClean="0"/>
              <a:t>17-7-2018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8939F5-1EEA-473C-937A-8EF17F20A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2F1D0A-478B-4B3A-8650-7F40F6FB7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E9FD-379F-4D4A-8010-7735F6CB13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7460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77C95F-3250-4303-8845-F64122A2B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1084E6D-5FBC-47E7-983B-3B9890EF1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141EE7-FDDF-405B-B84E-E7E404572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4F81-F3A4-4F22-BF8C-03708949E7F7}" type="datetimeFigureOut">
              <a:rPr lang="nl-NL" smtClean="0"/>
              <a:t>17-7-2018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C4568B2-9911-423D-B6E9-FF4166B8A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396BFB-DEC3-42D3-9409-B2F13B194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E9FD-379F-4D4A-8010-7735F6CB13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7683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3F942-DA68-4D60-AB51-3B605C623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E96614-46B4-4CAD-BF9C-A1DAA6CE5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67883D1-20BB-4051-9E20-31C97083D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92C52A8-6783-4A10-8BC0-D7AC56A9F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4F81-F3A4-4F22-BF8C-03708949E7F7}" type="datetimeFigureOut">
              <a:rPr lang="nl-NL" smtClean="0"/>
              <a:t>17-7-2018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8B7F732-6489-4A36-B9E9-655B5DDE3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97A6107-8417-4DE5-900E-3026E0419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E9FD-379F-4D4A-8010-7735F6CB13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3265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1D89B-224B-41C2-BACD-91CCFE089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6870972-1E08-42C3-8ED9-756508579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23835FA-2D2C-4DB4-931A-DBDAB2781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4777C9C-714B-4328-8EA6-367AAF763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6538174-217F-4087-830E-EFD36DF406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46384DA-2BE0-4C0D-B754-443F44ECE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4F81-F3A4-4F22-BF8C-03708949E7F7}" type="datetimeFigureOut">
              <a:rPr lang="nl-NL" smtClean="0"/>
              <a:t>17-7-2018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D86BE47-05A7-4631-AC26-06ADE0CA0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B2FBD03-EE01-4CD5-8A92-418E07DEF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E9FD-379F-4D4A-8010-7735F6CB13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1500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E8D282-260D-4890-892C-51813689E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73D82B9-938A-4C39-9F25-D8512178A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4F81-F3A4-4F22-BF8C-03708949E7F7}" type="datetimeFigureOut">
              <a:rPr lang="nl-NL" smtClean="0"/>
              <a:t>17-7-2018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9854F01-6DB1-4EF4-ABBD-CE1513FCE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8931941-5DE7-40F4-8C82-0B24FA2D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E9FD-379F-4D4A-8010-7735F6CB13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824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DF50F54-0DBE-4036-997A-A2DE151CE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4F81-F3A4-4F22-BF8C-03708949E7F7}" type="datetimeFigureOut">
              <a:rPr lang="nl-NL" smtClean="0"/>
              <a:t>17-7-2018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4BC8837-FA48-4DB7-93E6-43B285F5D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8F2C467-7AF3-4F5C-ACBB-5184DC859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E9FD-379F-4D4A-8010-7735F6CB13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1439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D1075B-BBFA-4464-8D5D-DECBF3FD6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3E146D-BE54-4FB7-AC10-176CEC0D3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60E5835-F11C-47FC-B4A0-62E72E5E2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BC519D3-0167-42B2-92A4-D3496C996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4F81-F3A4-4F22-BF8C-03708949E7F7}" type="datetimeFigureOut">
              <a:rPr lang="nl-NL" smtClean="0"/>
              <a:t>17-7-2018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62C0250-7674-4105-8E97-C5ED93482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067CA4B-B160-4253-9335-931C6628D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E9FD-379F-4D4A-8010-7735F6CB13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7879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AA1048-570C-4275-8863-FF7242CF8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F8B6FE7-CF9C-4F89-B27D-13E1534BDF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0622A5C-E305-45E1-8BDD-F26886F4E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E5754B0-824C-4034-A3A5-A4E2BF57D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4F81-F3A4-4F22-BF8C-03708949E7F7}" type="datetimeFigureOut">
              <a:rPr lang="nl-NL" smtClean="0"/>
              <a:t>17-7-2018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19D436A-9FDB-469B-8EDF-E23999EFB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AAA4FCD-15A4-4C52-A62D-27A172246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E9FD-379F-4D4A-8010-7735F6CB13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9854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E2E0029-B548-489B-A8C9-B9F198ECB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1FEF637-C7CF-4F2C-9E3A-32A2A5330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A85988-D892-4F5B-BE97-0731DDDC32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54F81-F3A4-4F22-BF8C-03708949E7F7}" type="datetimeFigureOut">
              <a:rPr lang="nl-NL" smtClean="0"/>
              <a:t>17-7-2018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20F14C0-F73D-4A35-841C-C90B937D89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D8F126-CC39-44D7-9456-1050ED5D3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CE9FD-379F-4D4A-8010-7735F6CB13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384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01C7E2B-E3F0-429B-82AD-12ED601253B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118" y="933450"/>
            <a:ext cx="7917763" cy="526732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691115B8-58FF-442C-9906-B263D5CD1A78}"/>
              </a:ext>
            </a:extLst>
          </p:cNvPr>
          <p:cNvSpPr/>
          <p:nvPr/>
        </p:nvSpPr>
        <p:spPr>
          <a:xfrm>
            <a:off x="2419350" y="5305425"/>
            <a:ext cx="7419975" cy="90487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solidFill>
                  <a:srgbClr val="FF0000"/>
                </a:solidFill>
                <a:latin typeface="Brush Script MT" panose="03060802040406070304" pitchFamily="66" charset="0"/>
              </a:rPr>
              <a:t>A</a:t>
            </a:r>
            <a:r>
              <a:rPr lang="nl-NL" sz="3600" dirty="0">
                <a:solidFill>
                  <a:schemeClr val="bg1">
                    <a:lumMod val="95000"/>
                  </a:schemeClr>
                </a:solidFill>
                <a:latin typeface="Brush Script MT" panose="03060802040406070304" pitchFamily="66" charset="0"/>
              </a:rPr>
              <a:t>lgemene </a:t>
            </a:r>
            <a:r>
              <a:rPr lang="nl-NL" sz="3600" dirty="0">
                <a:solidFill>
                  <a:srgbClr val="FF0000"/>
                </a:solidFill>
                <a:latin typeface="Brush Script MT" panose="03060802040406070304" pitchFamily="66" charset="0"/>
              </a:rPr>
              <a:t>V</a:t>
            </a:r>
            <a:r>
              <a:rPr lang="nl-NL" sz="3600" dirty="0">
                <a:solidFill>
                  <a:schemeClr val="bg1">
                    <a:lumMod val="95000"/>
                  </a:schemeClr>
                </a:solidFill>
                <a:latin typeface="Brush Script MT" panose="03060802040406070304" pitchFamily="66" charset="0"/>
              </a:rPr>
              <a:t>erordening </a:t>
            </a:r>
            <a:r>
              <a:rPr lang="nl-NL" sz="3600" dirty="0">
                <a:solidFill>
                  <a:srgbClr val="FF0000"/>
                </a:solidFill>
                <a:latin typeface="Brush Script MT" panose="03060802040406070304" pitchFamily="66" charset="0"/>
              </a:rPr>
              <a:t>G</a:t>
            </a:r>
            <a:r>
              <a:rPr lang="nl-NL" sz="3600" dirty="0">
                <a:solidFill>
                  <a:schemeClr val="bg1">
                    <a:lumMod val="95000"/>
                  </a:schemeClr>
                </a:solidFill>
                <a:latin typeface="Brush Script MT" panose="03060802040406070304" pitchFamily="66" charset="0"/>
              </a:rPr>
              <a:t>egevensbescherming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A51B7F8-916A-44CA-BFD4-85E0C679A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881" y="235194"/>
            <a:ext cx="207645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F10F2CB-F79A-42F9-ADC1-D9F520661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089" y="1216269"/>
            <a:ext cx="4497265" cy="388136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7876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A51B7F8-916A-44CA-BFD4-85E0C679A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881" y="235194"/>
            <a:ext cx="207645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50B78E6B-4534-454C-912B-28CE3FFCEFB4}"/>
              </a:ext>
            </a:extLst>
          </p:cNvPr>
          <p:cNvSpPr/>
          <p:nvPr/>
        </p:nvSpPr>
        <p:spPr>
          <a:xfrm>
            <a:off x="241788" y="311394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nl-NL" sz="4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Soorten persoonsgegevens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C6FE724-CC68-4F1C-86D1-034155D812CC}"/>
              </a:ext>
            </a:extLst>
          </p:cNvPr>
          <p:cNvSpPr/>
          <p:nvPr/>
        </p:nvSpPr>
        <p:spPr>
          <a:xfrm>
            <a:off x="241787" y="1330569"/>
            <a:ext cx="11021159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Bijzondere categorie persoonsgegevens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37C79C5-3BAB-42D1-B1E8-ABD3EA4C46D4}"/>
              </a:ext>
            </a:extLst>
          </p:cNvPr>
          <p:cNvSpPr/>
          <p:nvPr/>
        </p:nvSpPr>
        <p:spPr>
          <a:xfrm>
            <a:off x="304799" y="2349744"/>
            <a:ext cx="1188720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*Ras of etnische afkomst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Politieke opvattingen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Religieuze of levensbeschouwelijke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overtuigingen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Lidmaatschap van een vakbond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Genetische gegevens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Biometrische gegevens met het oog op de unieke identificatie van een persoon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Gezondheid;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Seksueel gedrag of seksuele gerichtheid. </a:t>
            </a: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B6C2D318-8AE5-4B2B-A534-8682A0F13656}"/>
              </a:ext>
            </a:extLst>
          </p:cNvPr>
          <p:cNvCxnSpPr>
            <a:cxnSpLocks/>
          </p:cNvCxnSpPr>
          <p:nvPr/>
        </p:nvCxnSpPr>
        <p:spPr>
          <a:xfrm flipV="1">
            <a:off x="1419225" y="1654419"/>
            <a:ext cx="5124450" cy="470974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9944012B-E03D-4266-8712-5A62329AB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217" y="1654419"/>
            <a:ext cx="4712616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4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A51B7F8-916A-44CA-BFD4-85E0C679A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881" y="235194"/>
            <a:ext cx="207645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50B78E6B-4534-454C-912B-28CE3FFCEFB4}"/>
              </a:ext>
            </a:extLst>
          </p:cNvPr>
          <p:cNvSpPr/>
          <p:nvPr/>
        </p:nvSpPr>
        <p:spPr>
          <a:xfrm>
            <a:off x="241788" y="311394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Privacy Beleid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7E45DB6-0F76-4E67-ABA2-EBFC801071F5}"/>
              </a:ext>
            </a:extLst>
          </p:cNvPr>
          <p:cNvPicPr/>
          <p:nvPr/>
        </p:nvPicPr>
        <p:blipFill rotWithShape="1">
          <a:blip r:embed="rId3"/>
          <a:srcRect l="35069" t="16487" r="35940" b="9525"/>
          <a:stretch/>
        </p:blipFill>
        <p:spPr bwMode="auto">
          <a:xfrm>
            <a:off x="1260964" y="1357948"/>
            <a:ext cx="2834640" cy="4069080"/>
          </a:xfrm>
          <a:prstGeom prst="rect">
            <a:avLst/>
          </a:prstGeom>
          <a:ln>
            <a:noFill/>
          </a:ln>
          <a:scene3d>
            <a:camera prst="perspectiveContrastingLeftFacing"/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DB2390F-AFA0-4455-BC85-67601D067B92}"/>
              </a:ext>
            </a:extLst>
          </p:cNvPr>
          <p:cNvPicPr/>
          <p:nvPr/>
        </p:nvPicPr>
        <p:blipFill rotWithShape="1">
          <a:blip r:embed="rId3"/>
          <a:srcRect l="64995" t="17319" r="6092" b="10496"/>
          <a:stretch/>
        </p:blipFill>
        <p:spPr bwMode="auto">
          <a:xfrm>
            <a:off x="3268980" y="1874520"/>
            <a:ext cx="2827020" cy="3970020"/>
          </a:xfrm>
          <a:prstGeom prst="rect">
            <a:avLst/>
          </a:prstGeom>
          <a:ln>
            <a:noFill/>
          </a:ln>
          <a:scene3d>
            <a:camera prst="perspectiveContrastingLeftFacing"/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132B1CC-3D86-425E-9739-1DE02DD2FEF0}"/>
              </a:ext>
            </a:extLst>
          </p:cNvPr>
          <p:cNvPicPr/>
          <p:nvPr/>
        </p:nvPicPr>
        <p:blipFill rotWithShape="1">
          <a:blip r:embed="rId4"/>
          <a:srcRect l="35147" t="17180" r="35940" b="9941"/>
          <a:stretch/>
        </p:blipFill>
        <p:spPr bwMode="auto">
          <a:xfrm>
            <a:off x="5116684" y="2421255"/>
            <a:ext cx="2827020" cy="4008120"/>
          </a:xfrm>
          <a:prstGeom prst="rect">
            <a:avLst/>
          </a:prstGeom>
          <a:ln>
            <a:noFill/>
          </a:ln>
          <a:scene3d>
            <a:camera prst="perspectiveContrastingLeftFacing"/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149FD66F-5F01-4A1C-9A0A-9679BF92E7EB}"/>
              </a:ext>
            </a:extLst>
          </p:cNvPr>
          <p:cNvPicPr/>
          <p:nvPr/>
        </p:nvPicPr>
        <p:blipFill rotWithShape="1">
          <a:blip r:embed="rId4"/>
          <a:srcRect l="64684" t="17596" r="6170" b="10771"/>
          <a:stretch/>
        </p:blipFill>
        <p:spPr bwMode="auto">
          <a:xfrm>
            <a:off x="7117080" y="2918460"/>
            <a:ext cx="2849880" cy="3939540"/>
          </a:xfrm>
          <a:prstGeom prst="rect">
            <a:avLst/>
          </a:prstGeom>
          <a:ln>
            <a:noFill/>
          </a:ln>
          <a:scene3d>
            <a:camera prst="perspectiveContrastingLeftFacing"/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20318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A51B7F8-916A-44CA-BFD4-85E0C679A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881" y="235194"/>
            <a:ext cx="207645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50B78E6B-4534-454C-912B-28CE3FFCEFB4}"/>
              </a:ext>
            </a:extLst>
          </p:cNvPr>
          <p:cNvSpPr/>
          <p:nvPr/>
        </p:nvSpPr>
        <p:spPr>
          <a:xfrm>
            <a:off x="241788" y="311394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Privacy Beleid </a:t>
            </a:r>
            <a:r>
              <a:rPr lang="nl-NL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(1)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C6FE724-CC68-4F1C-86D1-034155D812CC}"/>
              </a:ext>
            </a:extLst>
          </p:cNvPr>
          <p:cNvSpPr/>
          <p:nvPr/>
        </p:nvSpPr>
        <p:spPr>
          <a:xfrm>
            <a:off x="241788" y="840031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- Welke persoonsgegevens zijn in het bezit van de organisatie?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074FE587-1175-4747-86B3-20109AA44416}"/>
              </a:ext>
            </a:extLst>
          </p:cNvPr>
          <p:cNvSpPr/>
          <p:nvPr/>
        </p:nvSpPr>
        <p:spPr>
          <a:xfrm>
            <a:off x="241788" y="1425269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- Van welke personen worden de persoonsgegevens verwerkt?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6E4A809D-243C-4D73-848B-B766FB0DE90A}"/>
              </a:ext>
            </a:extLst>
          </p:cNvPr>
          <p:cNvSpPr/>
          <p:nvPr/>
        </p:nvSpPr>
        <p:spPr>
          <a:xfrm>
            <a:off x="241788" y="2086706"/>
            <a:ext cx="11292987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- Wie is verantwoordelijk voor de verwerking van mijn persoonsgegevens? 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9FB485F2-B75D-4639-B20C-76AAD63F06FD}"/>
              </a:ext>
            </a:extLst>
          </p:cNvPr>
          <p:cNvSpPr/>
          <p:nvPr/>
        </p:nvSpPr>
        <p:spPr>
          <a:xfrm>
            <a:off x="241787" y="2764262"/>
            <a:ext cx="11292987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- Waarvoor verwerkt de organisatie persoonsgegevens? 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9C43EB14-7F6B-45C1-A442-F1E0D6E0AD36}"/>
              </a:ext>
            </a:extLst>
          </p:cNvPr>
          <p:cNvSpPr/>
          <p:nvPr/>
        </p:nvSpPr>
        <p:spPr>
          <a:xfrm>
            <a:off x="241786" y="3425699"/>
            <a:ext cx="11292987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- Verwerkt de organisatie ook bijzondere persoonsgegevens? 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62E9B49A-8CF9-47FD-B420-C425FAD93EB1}"/>
              </a:ext>
            </a:extLst>
          </p:cNvPr>
          <p:cNvSpPr/>
          <p:nvPr/>
        </p:nvSpPr>
        <p:spPr>
          <a:xfrm>
            <a:off x="308461" y="4127979"/>
            <a:ext cx="11292987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- Hoe gaat de organisatie met de persoonsgegevens om? 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9ACC3675-7EB4-414C-A971-58ECA6A1ECE8}"/>
              </a:ext>
            </a:extLst>
          </p:cNvPr>
          <p:cNvSpPr/>
          <p:nvPr/>
        </p:nvSpPr>
        <p:spPr>
          <a:xfrm>
            <a:off x="308460" y="4800025"/>
            <a:ext cx="11292987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- Welke regels gelden bij de verwerking van persoonsgegevens? 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46F0415-9095-4E32-9635-DE42EF63A916}"/>
              </a:ext>
            </a:extLst>
          </p:cNvPr>
          <p:cNvSpPr/>
          <p:nvPr/>
        </p:nvSpPr>
        <p:spPr>
          <a:xfrm>
            <a:off x="308460" y="5503947"/>
            <a:ext cx="11292987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- Waar kan een donateur zien welke gegevens de organisatie omtrent de</a:t>
            </a:r>
          </a:p>
          <a:p>
            <a:pPr lvl="0"/>
            <a:r>
              <a:rPr 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  persoonsgegevens verwerkt? 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854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A51B7F8-916A-44CA-BFD4-85E0C679A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881" y="235194"/>
            <a:ext cx="207645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50B78E6B-4534-454C-912B-28CE3FFCEFB4}"/>
              </a:ext>
            </a:extLst>
          </p:cNvPr>
          <p:cNvSpPr/>
          <p:nvPr/>
        </p:nvSpPr>
        <p:spPr>
          <a:xfrm>
            <a:off x="241788" y="311394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Privacy Beleid 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C6FE724-CC68-4F1C-86D1-034155D812CC}"/>
              </a:ext>
            </a:extLst>
          </p:cNvPr>
          <p:cNvSpPr/>
          <p:nvPr/>
        </p:nvSpPr>
        <p:spPr>
          <a:xfrm>
            <a:off x="241788" y="840031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- Portretrecht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074FE587-1175-4747-86B3-20109AA44416}"/>
              </a:ext>
            </a:extLst>
          </p:cNvPr>
          <p:cNvSpPr/>
          <p:nvPr/>
        </p:nvSpPr>
        <p:spPr>
          <a:xfrm>
            <a:off x="241788" y="1309482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Van welke personen worden de persoonsgegevens verwerkt?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6E4A809D-243C-4D73-848B-B766FB0DE90A}"/>
              </a:ext>
            </a:extLst>
          </p:cNvPr>
          <p:cNvSpPr/>
          <p:nvPr/>
        </p:nvSpPr>
        <p:spPr>
          <a:xfrm>
            <a:off x="241785" y="1848778"/>
            <a:ext cx="11292987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Waar kan een donateur terecht met een vraag of klacht? 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9FB485F2-B75D-4639-B20C-76AAD63F06FD}"/>
              </a:ext>
            </a:extLst>
          </p:cNvPr>
          <p:cNvSpPr/>
          <p:nvPr/>
        </p:nvSpPr>
        <p:spPr>
          <a:xfrm>
            <a:off x="241784" y="2433930"/>
            <a:ext cx="11292987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Wijzigingen </a:t>
            </a:r>
            <a:r>
              <a:rPr lang="nl-NL" sz="28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privacybeleid</a:t>
            </a:r>
            <a:r>
              <a:rPr 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9C43EB14-7F6B-45C1-A442-F1E0D6E0AD36}"/>
              </a:ext>
            </a:extLst>
          </p:cNvPr>
          <p:cNvSpPr/>
          <p:nvPr/>
        </p:nvSpPr>
        <p:spPr>
          <a:xfrm>
            <a:off x="241784" y="3046247"/>
            <a:ext cx="11292987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lang="nl-NL" sz="28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Datalek</a:t>
            </a:r>
            <a:r>
              <a:rPr 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melden 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62E9B49A-8CF9-47FD-B420-C425FAD93EB1}"/>
              </a:ext>
            </a:extLst>
          </p:cNvPr>
          <p:cNvSpPr/>
          <p:nvPr/>
        </p:nvSpPr>
        <p:spPr>
          <a:xfrm>
            <a:off x="241783" y="3675577"/>
            <a:ext cx="11292987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Bepalen of het een </a:t>
            </a:r>
            <a:r>
              <a:rPr lang="nl-NL" sz="28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datalek</a:t>
            </a:r>
            <a:r>
              <a:rPr 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is 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9ACC3675-7EB4-414C-A971-58ECA6A1ECE8}"/>
              </a:ext>
            </a:extLst>
          </p:cNvPr>
          <p:cNvSpPr/>
          <p:nvPr/>
        </p:nvSpPr>
        <p:spPr>
          <a:xfrm>
            <a:off x="241782" y="4362486"/>
            <a:ext cx="11292987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Melding maken bij de AP (Autoriteit Persoonsgegevens)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46F0415-9095-4E32-9635-DE42EF63A916}"/>
              </a:ext>
            </a:extLst>
          </p:cNvPr>
          <p:cNvSpPr/>
          <p:nvPr/>
        </p:nvSpPr>
        <p:spPr>
          <a:xfrm>
            <a:off x="241782" y="4974803"/>
            <a:ext cx="11292987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- Betrokkenen informeren 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87D4C7AD-0CCD-4173-B28A-DD07B47DE135}"/>
              </a:ext>
            </a:extLst>
          </p:cNvPr>
          <p:cNvSpPr/>
          <p:nvPr/>
        </p:nvSpPr>
        <p:spPr>
          <a:xfrm>
            <a:off x="241782" y="5604133"/>
            <a:ext cx="11292987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- Vastleggen </a:t>
            </a:r>
            <a:r>
              <a:rPr lang="nl-NL" sz="28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datalek</a:t>
            </a:r>
            <a:r>
              <a:rPr 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8AD72D8-B8B4-4D43-866D-0A8ABE8835C5}"/>
              </a:ext>
            </a:extLst>
          </p:cNvPr>
          <p:cNvPicPr/>
          <p:nvPr/>
        </p:nvPicPr>
        <p:blipFill rotWithShape="1">
          <a:blip r:embed="rId2"/>
          <a:srcRect r="18093"/>
          <a:stretch/>
        </p:blipFill>
        <p:spPr bwMode="auto">
          <a:xfrm>
            <a:off x="726519" y="202405"/>
            <a:ext cx="9366885" cy="660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ADFDD0CD-0140-4FA4-8994-AEC9BBCBD39E}"/>
              </a:ext>
            </a:extLst>
          </p:cNvPr>
          <p:cNvSpPr/>
          <p:nvPr/>
        </p:nvSpPr>
        <p:spPr>
          <a:xfrm>
            <a:off x="1558052" y="1171575"/>
            <a:ext cx="5176123" cy="46624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4CE34EB0-890B-4118-B906-3963016A2591}"/>
              </a:ext>
            </a:extLst>
          </p:cNvPr>
          <p:cNvSpPr/>
          <p:nvPr/>
        </p:nvSpPr>
        <p:spPr>
          <a:xfrm>
            <a:off x="1443990" y="609599"/>
            <a:ext cx="20528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>
                <a:solidFill>
                  <a:schemeClr val="tx1"/>
                </a:solidFill>
              </a:rPr>
              <a:t>E- mail / website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F5E43C2A-1305-4EB8-B2E6-B143D74898EC}"/>
              </a:ext>
            </a:extLst>
          </p:cNvPr>
          <p:cNvSpPr/>
          <p:nvPr/>
        </p:nvSpPr>
        <p:spPr>
          <a:xfrm>
            <a:off x="3987165" y="6103144"/>
            <a:ext cx="151066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Video’s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4B587E1-BAF5-4C5B-A4F6-E3CA3A54BBB1}"/>
              </a:ext>
            </a:extLst>
          </p:cNvPr>
          <p:cNvSpPr/>
          <p:nvPr/>
        </p:nvSpPr>
        <p:spPr>
          <a:xfrm>
            <a:off x="1676400" y="6076951"/>
            <a:ext cx="151066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Foto’s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17A8A011-E688-4E19-B441-BD80777D179A}"/>
              </a:ext>
            </a:extLst>
          </p:cNvPr>
          <p:cNvSpPr/>
          <p:nvPr/>
        </p:nvSpPr>
        <p:spPr>
          <a:xfrm>
            <a:off x="4453890" y="609599"/>
            <a:ext cx="151066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Brief post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E0AC5971-D5CA-45E5-A0B8-5112DA151B63}"/>
              </a:ext>
            </a:extLst>
          </p:cNvPr>
          <p:cNvSpPr/>
          <p:nvPr/>
        </p:nvSpPr>
        <p:spPr>
          <a:xfrm>
            <a:off x="-66675" y="3667124"/>
            <a:ext cx="151066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Inschrijvingen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92B073A1-387F-4C1A-B62A-965C44763276}"/>
              </a:ext>
            </a:extLst>
          </p:cNvPr>
          <p:cNvSpPr/>
          <p:nvPr/>
        </p:nvSpPr>
        <p:spPr>
          <a:xfrm>
            <a:off x="-28813" y="2047877"/>
            <a:ext cx="151066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Financiën</a:t>
            </a:r>
          </a:p>
        </p:txBody>
      </p:sp>
      <p:sp>
        <p:nvSpPr>
          <p:cNvPr id="15" name="Pijl: links 14">
            <a:extLst>
              <a:ext uri="{FF2B5EF4-FFF2-40B4-BE49-F238E27FC236}">
                <a16:creationId xmlns:a16="http://schemas.microsoft.com/office/drawing/2014/main" id="{5B594B6D-05C0-4804-A884-3B7FB0F3A881}"/>
              </a:ext>
            </a:extLst>
          </p:cNvPr>
          <p:cNvSpPr/>
          <p:nvPr/>
        </p:nvSpPr>
        <p:spPr>
          <a:xfrm rot="5400000">
            <a:off x="4729757" y="1253132"/>
            <a:ext cx="771526" cy="17026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Pijl: links 16">
            <a:extLst>
              <a:ext uri="{FF2B5EF4-FFF2-40B4-BE49-F238E27FC236}">
                <a16:creationId xmlns:a16="http://schemas.microsoft.com/office/drawing/2014/main" id="{C0D3008C-90CF-473B-92D6-094F3E86B104}"/>
              </a:ext>
            </a:extLst>
          </p:cNvPr>
          <p:cNvSpPr/>
          <p:nvPr/>
        </p:nvSpPr>
        <p:spPr>
          <a:xfrm rot="16200000">
            <a:off x="2048945" y="5526287"/>
            <a:ext cx="935835" cy="17026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Pijl: links 17">
            <a:extLst>
              <a:ext uri="{FF2B5EF4-FFF2-40B4-BE49-F238E27FC236}">
                <a16:creationId xmlns:a16="http://schemas.microsoft.com/office/drawing/2014/main" id="{AAF8A039-6724-4599-8CE4-1B90115107D7}"/>
              </a:ext>
            </a:extLst>
          </p:cNvPr>
          <p:cNvSpPr/>
          <p:nvPr/>
        </p:nvSpPr>
        <p:spPr>
          <a:xfrm rot="16200000">
            <a:off x="4271604" y="5660828"/>
            <a:ext cx="771526" cy="17026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Pijl: links 18">
            <a:extLst>
              <a:ext uri="{FF2B5EF4-FFF2-40B4-BE49-F238E27FC236}">
                <a16:creationId xmlns:a16="http://schemas.microsoft.com/office/drawing/2014/main" id="{7BA8E2B7-890E-4071-AEA3-5EC258F0D3A1}"/>
              </a:ext>
            </a:extLst>
          </p:cNvPr>
          <p:cNvSpPr/>
          <p:nvPr/>
        </p:nvSpPr>
        <p:spPr>
          <a:xfrm>
            <a:off x="1443990" y="3770709"/>
            <a:ext cx="771526" cy="17026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Pijl: links 19">
            <a:extLst>
              <a:ext uri="{FF2B5EF4-FFF2-40B4-BE49-F238E27FC236}">
                <a16:creationId xmlns:a16="http://schemas.microsoft.com/office/drawing/2014/main" id="{B3A43C15-5423-42A4-9AEF-C08CE700B87E}"/>
              </a:ext>
            </a:extLst>
          </p:cNvPr>
          <p:cNvSpPr/>
          <p:nvPr/>
        </p:nvSpPr>
        <p:spPr>
          <a:xfrm>
            <a:off x="1343526" y="2250879"/>
            <a:ext cx="771526" cy="17026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Pijl: links 20">
            <a:extLst>
              <a:ext uri="{FF2B5EF4-FFF2-40B4-BE49-F238E27FC236}">
                <a16:creationId xmlns:a16="http://schemas.microsoft.com/office/drawing/2014/main" id="{EBB8A0DC-2C87-4336-B2FF-C7335CF060D2}"/>
              </a:ext>
            </a:extLst>
          </p:cNvPr>
          <p:cNvSpPr/>
          <p:nvPr/>
        </p:nvSpPr>
        <p:spPr>
          <a:xfrm rot="5400000">
            <a:off x="1736762" y="1415058"/>
            <a:ext cx="1095377" cy="17025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8B089547-2A17-4BB7-A0B2-AC78651B3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85" y="4744641"/>
            <a:ext cx="1885949" cy="141446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F2BCBE87-5ED4-46D1-B84C-F132950D3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4881" y="235194"/>
            <a:ext cx="207645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Afbeelding 26" descr="Afbeeldingsresultaat voor waarschuwingsbord privacy">
            <a:extLst>
              <a:ext uri="{FF2B5EF4-FFF2-40B4-BE49-F238E27FC236}">
                <a16:creationId xmlns:a16="http://schemas.microsoft.com/office/drawing/2014/main" id="{DCC47C11-231C-42B2-92F6-B36F90A0996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582" y="1216269"/>
            <a:ext cx="2724428" cy="287614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787D17F-792D-4977-B7A1-4B9D711D29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4" t="9564" r="30191"/>
          <a:stretch/>
        </p:blipFill>
        <p:spPr>
          <a:xfrm>
            <a:off x="12820" y="4923228"/>
            <a:ext cx="1553733" cy="146804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15E21E0A-AE01-46A1-891E-48A41CC28679}"/>
              </a:ext>
            </a:extLst>
          </p:cNvPr>
          <p:cNvSpPr/>
          <p:nvPr/>
        </p:nvSpPr>
        <p:spPr>
          <a:xfrm>
            <a:off x="281354" y="5166910"/>
            <a:ext cx="1062172" cy="1058043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199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6547C10-B02F-4549-823E-E1EDDD703E21}"/>
              </a:ext>
            </a:extLst>
          </p:cNvPr>
          <p:cNvPicPr/>
          <p:nvPr/>
        </p:nvPicPr>
        <p:blipFill rotWithShape="1">
          <a:blip r:embed="rId2"/>
          <a:srcRect l="31952" t="40734" r="30874" b="28230"/>
          <a:stretch/>
        </p:blipFill>
        <p:spPr bwMode="auto">
          <a:xfrm>
            <a:off x="826477" y="924048"/>
            <a:ext cx="10172700" cy="5715000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742C987-EEB2-4A9C-9E63-071F58424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881" y="235194"/>
            <a:ext cx="207645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300A44A8-932B-4FD8-9F81-AD017E6F837D}"/>
              </a:ext>
            </a:extLst>
          </p:cNvPr>
          <p:cNvSpPr/>
          <p:nvPr/>
        </p:nvSpPr>
        <p:spPr>
          <a:xfrm>
            <a:off x="742949" y="164185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Opslag van persoonsgegevens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3C31DB0-9819-4138-A265-38882E3AE0AA}"/>
              </a:ext>
            </a:extLst>
          </p:cNvPr>
          <p:cNvPicPr/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t="4930" r="9882" b="20428"/>
          <a:stretch/>
        </p:blipFill>
        <p:spPr bwMode="auto">
          <a:xfrm>
            <a:off x="3870960" y="1323975"/>
            <a:ext cx="4450080" cy="3477531"/>
          </a:xfrm>
          <a:prstGeom prst="rect">
            <a:avLst/>
          </a:prstGeom>
          <a:ln>
            <a:noFill/>
          </a:ln>
          <a:effectLst>
            <a:softEdge rad="317500"/>
          </a:effectLst>
          <a:scene3d>
            <a:camera prst="perspectiveContrastingRightFacing"/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79B03275-83A7-43FD-BDB0-FDAFC51C99B3}"/>
              </a:ext>
            </a:extLst>
          </p:cNvPr>
          <p:cNvSpPr/>
          <p:nvPr/>
        </p:nvSpPr>
        <p:spPr>
          <a:xfrm>
            <a:off x="3459929" y="986937"/>
            <a:ext cx="5176123" cy="46624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564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742C987-EEB2-4A9C-9E63-071F58424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881" y="235194"/>
            <a:ext cx="207645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300A44A8-932B-4FD8-9F81-AD017E6F837D}"/>
              </a:ext>
            </a:extLst>
          </p:cNvPr>
          <p:cNvSpPr/>
          <p:nvPr/>
        </p:nvSpPr>
        <p:spPr>
          <a:xfrm>
            <a:off x="742949" y="164185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Opslag van persoonsgegevens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A62630B-B072-4611-AC17-8CABB16B2F20}"/>
              </a:ext>
            </a:extLst>
          </p:cNvPr>
          <p:cNvSpPr/>
          <p:nvPr/>
        </p:nvSpPr>
        <p:spPr>
          <a:xfrm>
            <a:off x="816218" y="1363478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Digitaal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4DAA5469-F6AB-40EB-A487-6CD593118831}"/>
              </a:ext>
            </a:extLst>
          </p:cNvPr>
          <p:cNvSpPr/>
          <p:nvPr/>
        </p:nvSpPr>
        <p:spPr>
          <a:xfrm>
            <a:off x="816218" y="2197344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Mappen (op schrift)</a:t>
            </a:r>
          </a:p>
        </p:txBody>
      </p:sp>
    </p:spTree>
    <p:extLst>
      <p:ext uri="{BB962C8B-B14F-4D97-AF65-F5344CB8AC3E}">
        <p14:creationId xmlns:p14="http://schemas.microsoft.com/office/powerpoint/2010/main" val="134977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742C987-EEB2-4A9C-9E63-071F58424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881" y="235194"/>
            <a:ext cx="207645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300A44A8-932B-4FD8-9F81-AD017E6F837D}"/>
              </a:ext>
            </a:extLst>
          </p:cNvPr>
          <p:cNvSpPr/>
          <p:nvPr/>
        </p:nvSpPr>
        <p:spPr>
          <a:xfrm>
            <a:off x="742949" y="164185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Ontvangst van persoonsgegevens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A62630B-B072-4611-AC17-8CABB16B2F20}"/>
              </a:ext>
            </a:extLst>
          </p:cNvPr>
          <p:cNvSpPr/>
          <p:nvPr/>
        </p:nvSpPr>
        <p:spPr>
          <a:xfrm>
            <a:off x="816218" y="1363478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Aanmelding medewerker / vrijwilliger / donateur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4DAA5469-F6AB-40EB-A487-6CD593118831}"/>
              </a:ext>
            </a:extLst>
          </p:cNvPr>
          <p:cNvSpPr/>
          <p:nvPr/>
        </p:nvSpPr>
        <p:spPr>
          <a:xfrm>
            <a:off x="816218" y="2197344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Van activiteiten via beeldmateriaal / </a:t>
            </a:r>
            <a:r>
              <a:rPr lang="nl-NL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igitaal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op schrift</a:t>
            </a:r>
          </a:p>
        </p:txBody>
      </p:sp>
    </p:spTree>
    <p:extLst>
      <p:ext uri="{BB962C8B-B14F-4D97-AF65-F5344CB8AC3E}">
        <p14:creationId xmlns:p14="http://schemas.microsoft.com/office/powerpoint/2010/main" val="187854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742C987-EEB2-4A9C-9E63-071F58424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881" y="235194"/>
            <a:ext cx="207645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300A44A8-932B-4FD8-9F81-AD017E6F837D}"/>
              </a:ext>
            </a:extLst>
          </p:cNvPr>
          <p:cNvSpPr/>
          <p:nvPr/>
        </p:nvSpPr>
        <p:spPr>
          <a:xfrm>
            <a:off x="742949" y="164185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Borging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van persoonsgegevens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A62630B-B072-4611-AC17-8CABB16B2F20}"/>
              </a:ext>
            </a:extLst>
          </p:cNvPr>
          <p:cNvSpPr/>
          <p:nvPr/>
        </p:nvSpPr>
        <p:spPr>
          <a:xfrm>
            <a:off x="816217" y="1140069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Bij aanmelding medewerker / vrijwilliger / donateur;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 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nl-NL" sz="32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schriftelijk toestemming vragen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4DAA5469-F6AB-40EB-A487-6CD593118831}"/>
              </a:ext>
            </a:extLst>
          </p:cNvPr>
          <p:cNvSpPr/>
          <p:nvPr/>
        </p:nvSpPr>
        <p:spPr>
          <a:xfrm>
            <a:off x="816217" y="2285819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Van activiteiten via beeldmateriaal / digitaal / op schrift;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  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32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schriftelijk of mondeling toestemming vragen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99C1257E-A677-4BBE-AE41-5E5FFA3D2D29}"/>
              </a:ext>
            </a:extLst>
          </p:cNvPr>
          <p:cNvSpPr/>
          <p:nvPr/>
        </p:nvSpPr>
        <p:spPr>
          <a:xfrm>
            <a:off x="742949" y="3190694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Opslag van persoonsgegevens </a:t>
            </a:r>
            <a:r>
              <a:rPr lang="nl-NL" sz="3200" u="sng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vergrendelen</a:t>
            </a:r>
            <a:endParaRPr kumimoji="0" lang="nl-NL" sz="3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13CE13C6-4864-43B2-B073-0139E23F40EA}"/>
              </a:ext>
            </a:extLst>
          </p:cNvPr>
          <p:cNvSpPr/>
          <p:nvPr/>
        </p:nvSpPr>
        <p:spPr>
          <a:xfrm>
            <a:off x="779583" y="3790525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3200" b="0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Bij </a:t>
            </a:r>
            <a:r>
              <a:rPr lang="nl-NL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delen van persoonsgegevens een </a:t>
            </a:r>
            <a:r>
              <a:rPr lang="nl-NL" sz="3200" u="sng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overeenkomst opstellen</a:t>
            </a:r>
            <a:endParaRPr kumimoji="0" lang="nl-NL" sz="3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066235F5-F93A-4C10-9A63-F159ADF94432}"/>
              </a:ext>
            </a:extLst>
          </p:cNvPr>
          <p:cNvSpPr/>
          <p:nvPr/>
        </p:nvSpPr>
        <p:spPr>
          <a:xfrm>
            <a:off x="779583" y="4407453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3200" b="0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Bij </a:t>
            </a:r>
            <a:r>
              <a:rPr kumimoji="0" lang="nl-NL" sz="3200" b="0" i="0" u="sng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datalek</a:t>
            </a:r>
            <a:r>
              <a:rPr kumimoji="0" lang="nl-NL" sz="3200" b="0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er een </a:t>
            </a:r>
            <a:r>
              <a:rPr kumimoji="0" lang="nl-NL" sz="32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meldplicht</a:t>
            </a:r>
            <a:r>
              <a:rPr kumimoji="0" lang="nl-NL" sz="3200" b="0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nl-NL" sz="3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FA5941C2-A914-405B-96FE-BCEFBACF4ACF}"/>
              </a:ext>
            </a:extLst>
          </p:cNvPr>
          <p:cNvSpPr/>
          <p:nvPr/>
        </p:nvSpPr>
        <p:spPr>
          <a:xfrm>
            <a:off x="816217" y="5096183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3200" u="sng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Recht om verwijderd of vergeten te worden</a:t>
            </a:r>
            <a:r>
              <a:rPr kumimoji="0" lang="nl-NL" sz="32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840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6" grpId="0"/>
      <p:bldP spid="7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742C987-EEB2-4A9C-9E63-071F58424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881" y="235194"/>
            <a:ext cx="207645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300A44A8-932B-4FD8-9F81-AD017E6F837D}"/>
              </a:ext>
            </a:extLst>
          </p:cNvPr>
          <p:cNvSpPr/>
          <p:nvPr/>
        </p:nvSpPr>
        <p:spPr>
          <a:xfrm>
            <a:off x="742949" y="164185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Verwerking van persoonsgegevens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887CA0D6-5233-47D8-AD18-DBE928060718}"/>
              </a:ext>
            </a:extLst>
          </p:cNvPr>
          <p:cNvSpPr/>
          <p:nvPr/>
        </p:nvSpPr>
        <p:spPr>
          <a:xfrm>
            <a:off x="-194020" y="788824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</a:rPr>
              <a:t>* </a:t>
            </a:r>
            <a:r>
              <a:rPr lang="nl-NL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Verwerkingsregister (indeling)</a:t>
            </a:r>
            <a:endParaRPr kumimoji="0" lang="nl-NL" sz="3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3840FD2-4AD2-4BE7-B8EA-ECE48C0BE74C}"/>
              </a:ext>
            </a:extLst>
          </p:cNvPr>
          <p:cNvPicPr/>
          <p:nvPr/>
        </p:nvPicPr>
        <p:blipFill rotWithShape="1">
          <a:blip r:embed="rId3"/>
          <a:srcRect l="35615" t="16765" r="6871" b="11604"/>
          <a:stretch/>
        </p:blipFill>
        <p:spPr bwMode="auto">
          <a:xfrm>
            <a:off x="6568440" y="2026211"/>
            <a:ext cx="5623560" cy="3939540"/>
          </a:xfrm>
          <a:prstGeom prst="rect">
            <a:avLst/>
          </a:prstGeom>
          <a:ln>
            <a:noFill/>
          </a:ln>
          <a:scene3d>
            <a:camera prst="perspectiveContrastingLeftFacing"/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F5070F2B-E695-480A-ACEE-9B631CE57BA6}"/>
              </a:ext>
            </a:extLst>
          </p:cNvPr>
          <p:cNvSpPr/>
          <p:nvPr/>
        </p:nvSpPr>
        <p:spPr>
          <a:xfrm>
            <a:off x="-194020" y="1385582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</a:t>
            </a:r>
            <a:r>
              <a:rPr 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Welke persoonsgegevens worden verwerkt</a:t>
            </a:r>
            <a:endParaRPr kumimoji="0" lang="nl-NL" sz="28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7E418E1D-248C-49CF-A27B-1CFD08E4BCEA}"/>
              </a:ext>
            </a:extLst>
          </p:cNvPr>
          <p:cNvSpPr/>
          <p:nvPr/>
        </p:nvSpPr>
        <p:spPr>
          <a:xfrm>
            <a:off x="-163686" y="2045577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</a:t>
            </a:r>
            <a:r>
              <a:rPr 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Van welke personen worden gegevens verwerkt</a:t>
            </a:r>
            <a:endParaRPr kumimoji="0" lang="nl-NL" sz="28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2551A8F-8281-4DA4-A802-C6D0BF7A7DAB}"/>
              </a:ext>
            </a:extLst>
          </p:cNvPr>
          <p:cNvSpPr/>
          <p:nvPr/>
        </p:nvSpPr>
        <p:spPr>
          <a:xfrm>
            <a:off x="-194020" y="2716668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</a:t>
            </a:r>
            <a:r>
              <a:rPr 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Doel van de verwerking </a:t>
            </a:r>
            <a:endParaRPr kumimoji="0" lang="nl-NL" sz="28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11812B8E-0CB0-4D1A-A99C-C03D88CFEDA8}"/>
              </a:ext>
            </a:extLst>
          </p:cNvPr>
          <p:cNvSpPr/>
          <p:nvPr/>
        </p:nvSpPr>
        <p:spPr>
          <a:xfrm>
            <a:off x="-194021" y="3401388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</a:t>
            </a:r>
            <a:r>
              <a:rPr 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Wie is/zijn de verwerker(s)</a:t>
            </a:r>
            <a:endParaRPr kumimoji="0" lang="nl-NL" sz="28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796D3EE3-0F7D-40A7-A7D3-22778B1C062A}"/>
              </a:ext>
            </a:extLst>
          </p:cNvPr>
          <p:cNvSpPr/>
          <p:nvPr/>
        </p:nvSpPr>
        <p:spPr>
          <a:xfrm>
            <a:off x="-194021" y="4382133"/>
            <a:ext cx="1137285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</a:t>
            </a:r>
            <a:r>
              <a:rPr 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Beveiligde opslag van persoonsgegevens (Beveiligingsprotocol)</a:t>
            </a:r>
          </a:p>
          <a:p>
            <a:pPr lvl="0">
              <a:defRPr/>
            </a:pPr>
            <a:endParaRPr kumimoji="0" lang="nl-NL" sz="28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18A1C53C-767B-4B76-B1D9-FA8182E51545}"/>
              </a:ext>
            </a:extLst>
          </p:cNvPr>
          <p:cNvSpPr/>
          <p:nvPr/>
        </p:nvSpPr>
        <p:spPr>
          <a:xfrm>
            <a:off x="-163686" y="4923608"/>
            <a:ext cx="1333852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</a:t>
            </a:r>
            <a:r>
              <a:rPr 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Aard van communiceren van gegevens betrokkenen</a:t>
            </a:r>
            <a:endParaRPr kumimoji="0" lang="nl-NL" sz="28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58E123E1-908C-4934-853C-0B31CF944FBA}"/>
              </a:ext>
            </a:extLst>
          </p:cNvPr>
          <p:cNvSpPr/>
          <p:nvPr/>
        </p:nvSpPr>
        <p:spPr>
          <a:xfrm>
            <a:off x="-100821" y="5695081"/>
            <a:ext cx="1333852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</a:t>
            </a:r>
            <a:r>
              <a:rPr 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Evt. overeenkomst met ontvanger(s) gegevens</a:t>
            </a:r>
            <a:endParaRPr kumimoji="0" lang="nl-NL" sz="28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64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A51B7F8-916A-44CA-BFD4-85E0C679A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881" y="235194"/>
            <a:ext cx="207645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1FF09F2A-DB18-40B6-8721-0746E8DD7DF6}"/>
              </a:ext>
            </a:extLst>
          </p:cNvPr>
          <p:cNvSpPr/>
          <p:nvPr/>
        </p:nvSpPr>
        <p:spPr>
          <a:xfrm>
            <a:off x="359019" y="95250"/>
            <a:ext cx="9261231" cy="1457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Even voorstellen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5E9DE9CE-8D9B-4112-A2DD-165AD1CBACFB}"/>
              </a:ext>
            </a:extLst>
          </p:cNvPr>
          <p:cNvSpPr/>
          <p:nvPr/>
        </p:nvSpPr>
        <p:spPr>
          <a:xfrm>
            <a:off x="359019" y="1076325"/>
            <a:ext cx="9261231" cy="1457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Hans Peters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CF0ADD37-7852-4031-9C15-927927E03EFD}"/>
              </a:ext>
            </a:extLst>
          </p:cNvPr>
          <p:cNvSpPr/>
          <p:nvPr/>
        </p:nvSpPr>
        <p:spPr>
          <a:xfrm>
            <a:off x="359018" y="2447925"/>
            <a:ext cx="9261231" cy="1457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Sinds maart 2018 voorzitter van </a:t>
            </a:r>
          </a:p>
          <a:p>
            <a:r>
              <a:rPr lang="nl-NL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TV Radio Mozaiek Zevenaar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CA9AB39-E0E1-40C2-A621-D1F090346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858" y="2533650"/>
            <a:ext cx="3562350" cy="3562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5937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5ABC683-E6D2-4F84-B29F-90F9322B84DC}"/>
              </a:ext>
            </a:extLst>
          </p:cNvPr>
          <p:cNvPicPr/>
          <p:nvPr/>
        </p:nvPicPr>
        <p:blipFill rotWithShape="1">
          <a:blip r:embed="rId2"/>
          <a:srcRect l="16054" t="19397" r="17003" b="33772"/>
          <a:stretch/>
        </p:blipFill>
        <p:spPr bwMode="auto">
          <a:xfrm>
            <a:off x="0" y="0"/>
            <a:ext cx="12131331" cy="6467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59832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5ABC683-E6D2-4F84-B29F-90F9322B84DC}"/>
              </a:ext>
            </a:extLst>
          </p:cNvPr>
          <p:cNvPicPr/>
          <p:nvPr/>
        </p:nvPicPr>
        <p:blipFill rotWithShape="1">
          <a:blip r:embed="rId2"/>
          <a:srcRect l="16054" t="19397" r="17003" b="33772"/>
          <a:stretch/>
        </p:blipFill>
        <p:spPr bwMode="auto">
          <a:xfrm>
            <a:off x="0" y="0"/>
            <a:ext cx="12131331" cy="6467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5A0ECF1-4300-4795-9C85-15FFEB636187}"/>
              </a:ext>
            </a:extLst>
          </p:cNvPr>
          <p:cNvPicPr/>
          <p:nvPr/>
        </p:nvPicPr>
        <p:blipFill rotWithShape="1">
          <a:blip r:embed="rId2"/>
          <a:srcRect l="16054" t="66089" r="17003" b="7171"/>
          <a:stretch/>
        </p:blipFill>
        <p:spPr bwMode="auto">
          <a:xfrm>
            <a:off x="0" y="2503169"/>
            <a:ext cx="12131331" cy="4269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02265D5-059B-4C66-AE6A-6DC79E2FB2B9}"/>
              </a:ext>
            </a:extLst>
          </p:cNvPr>
          <p:cNvPicPr/>
          <p:nvPr/>
        </p:nvPicPr>
        <p:blipFill rotWithShape="1">
          <a:blip r:embed="rId2"/>
          <a:srcRect l="16054" t="66089" r="17003" b="7171"/>
          <a:stretch/>
        </p:blipFill>
        <p:spPr bwMode="auto">
          <a:xfrm>
            <a:off x="0" y="2503169"/>
            <a:ext cx="12131331" cy="4269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22974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742C987-EEB2-4A9C-9E63-071F58424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881" y="235194"/>
            <a:ext cx="207645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300A44A8-932B-4FD8-9F81-AD017E6F837D}"/>
              </a:ext>
            </a:extLst>
          </p:cNvPr>
          <p:cNvSpPr/>
          <p:nvPr/>
        </p:nvSpPr>
        <p:spPr>
          <a:xfrm>
            <a:off x="742949" y="164185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nl-NL" sz="4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Verwerking van persoonsgegevens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887CA0D6-5233-47D8-AD18-DBE928060718}"/>
              </a:ext>
            </a:extLst>
          </p:cNvPr>
          <p:cNvSpPr/>
          <p:nvPr/>
        </p:nvSpPr>
        <p:spPr>
          <a:xfrm>
            <a:off x="254242" y="1069060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* </a:t>
            </a:r>
            <a:r>
              <a:rPr lang="nl-NL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Inschrijfformulier</a:t>
            </a:r>
            <a:endParaRPr kumimoji="0" lang="nl-NL" sz="28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B6B680E2-840D-43E8-A205-4B03DED9CE0B}"/>
              </a:ext>
            </a:extLst>
          </p:cNvPr>
          <p:cNvPicPr/>
          <p:nvPr/>
        </p:nvPicPr>
        <p:blipFill rotWithShape="1">
          <a:blip r:embed="rId3"/>
          <a:srcRect l="34602" t="16211" r="6170" b="10079"/>
          <a:stretch/>
        </p:blipFill>
        <p:spPr bwMode="auto">
          <a:xfrm>
            <a:off x="3956539" y="2364410"/>
            <a:ext cx="5917222" cy="44935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softEdge rad="63500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883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300A44A8-932B-4FD8-9F81-AD017E6F837D}"/>
              </a:ext>
            </a:extLst>
          </p:cNvPr>
          <p:cNvSpPr/>
          <p:nvPr/>
        </p:nvSpPr>
        <p:spPr>
          <a:xfrm>
            <a:off x="742949" y="164185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Verwerking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van persoonsgegevens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A62630B-B072-4611-AC17-8CABB16B2F20}"/>
              </a:ext>
            </a:extLst>
          </p:cNvPr>
          <p:cNvSpPr/>
          <p:nvPr/>
        </p:nvSpPr>
        <p:spPr>
          <a:xfrm>
            <a:off x="816217" y="1140069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nl-NL" sz="3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1F64BAE-CF77-45B2-949B-B6C12CAC2205}"/>
              </a:ext>
            </a:extLst>
          </p:cNvPr>
          <p:cNvPicPr/>
          <p:nvPr/>
        </p:nvPicPr>
        <p:blipFill rotWithShape="1">
          <a:blip r:embed="rId2"/>
          <a:srcRect l="34602" t="16211" r="6170" b="10079"/>
          <a:stretch/>
        </p:blipFill>
        <p:spPr bwMode="auto">
          <a:xfrm>
            <a:off x="2003180" y="940776"/>
            <a:ext cx="8185638" cy="60051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FF0BD606-EC71-4ED0-8EB6-5BD9D7ABB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881" y="235194"/>
            <a:ext cx="207645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6CFD1DDF-0EB4-4D13-B6A2-50AD0286012D}"/>
              </a:ext>
            </a:extLst>
          </p:cNvPr>
          <p:cNvSpPr/>
          <p:nvPr/>
        </p:nvSpPr>
        <p:spPr>
          <a:xfrm>
            <a:off x="130418" y="5788940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ijl: vijfhoek 4">
            <a:extLst>
              <a:ext uri="{FF2B5EF4-FFF2-40B4-BE49-F238E27FC236}">
                <a16:creationId xmlns:a16="http://schemas.microsoft.com/office/drawing/2014/main" id="{F9F00E40-FB48-445E-B293-39233A8BB2FC}"/>
              </a:ext>
            </a:extLst>
          </p:cNvPr>
          <p:cNvSpPr/>
          <p:nvPr/>
        </p:nvSpPr>
        <p:spPr>
          <a:xfrm>
            <a:off x="669680" y="5362575"/>
            <a:ext cx="3362325" cy="1495425"/>
          </a:xfrm>
          <a:prstGeom prst="homePlat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chemeClr val="tx1"/>
                </a:solidFill>
              </a:rPr>
              <a:t>Inschrijfformulier</a:t>
            </a:r>
          </a:p>
        </p:txBody>
      </p:sp>
    </p:spTree>
    <p:extLst>
      <p:ext uri="{BB962C8B-B14F-4D97-AF65-F5344CB8AC3E}">
        <p14:creationId xmlns:p14="http://schemas.microsoft.com/office/powerpoint/2010/main" val="335491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742C987-EEB2-4A9C-9E63-071F58424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881" y="235194"/>
            <a:ext cx="207645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300A44A8-932B-4FD8-9F81-AD017E6F837D}"/>
              </a:ext>
            </a:extLst>
          </p:cNvPr>
          <p:cNvSpPr/>
          <p:nvPr/>
        </p:nvSpPr>
        <p:spPr>
          <a:xfrm>
            <a:off x="742949" y="164185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Verwerking van persoonsgegevens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887CA0D6-5233-47D8-AD18-DBE928060718}"/>
              </a:ext>
            </a:extLst>
          </p:cNvPr>
          <p:cNvSpPr/>
          <p:nvPr/>
        </p:nvSpPr>
        <p:spPr>
          <a:xfrm>
            <a:off x="193196" y="872988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* </a:t>
            </a:r>
            <a:r>
              <a:rPr 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Verwerkersovereenkomst</a:t>
            </a:r>
            <a:endParaRPr kumimoji="0" lang="nl-NL" sz="28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9A8C22E-6CC5-406A-BB2D-7C2E00B98676}"/>
              </a:ext>
            </a:extLst>
          </p:cNvPr>
          <p:cNvPicPr/>
          <p:nvPr/>
        </p:nvPicPr>
        <p:blipFill rotWithShape="1">
          <a:blip r:embed="rId3"/>
          <a:srcRect l="35121" t="16979" r="36318" b="9073"/>
          <a:stretch/>
        </p:blipFill>
        <p:spPr bwMode="auto">
          <a:xfrm>
            <a:off x="6335988" y="1216269"/>
            <a:ext cx="3169140" cy="4252458"/>
          </a:xfrm>
          <a:prstGeom prst="rect">
            <a:avLst/>
          </a:prstGeom>
          <a:ln>
            <a:noFill/>
          </a:ln>
          <a:scene3d>
            <a:camera prst="perspectiveContrastingLeftFacing"/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8D473B3-7D99-41B1-AC05-986730E0FA01}"/>
              </a:ext>
            </a:extLst>
          </p:cNvPr>
          <p:cNvPicPr/>
          <p:nvPr/>
        </p:nvPicPr>
        <p:blipFill rotWithShape="1">
          <a:blip r:embed="rId3"/>
          <a:srcRect l="65364" t="16628" r="6182" b="11011"/>
          <a:stretch/>
        </p:blipFill>
        <p:spPr bwMode="auto">
          <a:xfrm>
            <a:off x="8172449" y="2080403"/>
            <a:ext cx="3562350" cy="4613412"/>
          </a:xfrm>
          <a:prstGeom prst="rect">
            <a:avLst/>
          </a:prstGeom>
          <a:ln>
            <a:noFill/>
          </a:ln>
          <a:scene3d>
            <a:camera prst="perspectiveContrastingLeftFacing"/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9019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742C987-EEB2-4A9C-9E63-071F58424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881" y="235194"/>
            <a:ext cx="207645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300A44A8-932B-4FD8-9F81-AD017E6F837D}"/>
              </a:ext>
            </a:extLst>
          </p:cNvPr>
          <p:cNvSpPr/>
          <p:nvPr/>
        </p:nvSpPr>
        <p:spPr>
          <a:xfrm>
            <a:off x="742949" y="164185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Verwerking van persoonsgegevens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887CA0D6-5233-47D8-AD18-DBE928060718}"/>
              </a:ext>
            </a:extLst>
          </p:cNvPr>
          <p:cNvSpPr/>
          <p:nvPr/>
        </p:nvSpPr>
        <p:spPr>
          <a:xfrm>
            <a:off x="193196" y="872988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*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Verwerkersovereenkomst voor wie?</a:t>
            </a:r>
            <a:endParaRPr kumimoji="0" lang="nl-NL" sz="28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9A8C22E-6CC5-406A-BB2D-7C2E00B98676}"/>
              </a:ext>
            </a:extLst>
          </p:cNvPr>
          <p:cNvPicPr/>
          <p:nvPr/>
        </p:nvPicPr>
        <p:blipFill rotWithShape="1">
          <a:blip r:embed="rId3"/>
          <a:srcRect l="35121" t="16979" r="36318" b="9073"/>
          <a:stretch/>
        </p:blipFill>
        <p:spPr bwMode="auto">
          <a:xfrm>
            <a:off x="6335988" y="1216269"/>
            <a:ext cx="3169140" cy="4252458"/>
          </a:xfrm>
          <a:prstGeom prst="rect">
            <a:avLst/>
          </a:prstGeom>
          <a:ln>
            <a:noFill/>
          </a:ln>
          <a:scene3d>
            <a:camera prst="perspectiveContrastingLeftFacing"/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8D473B3-7D99-41B1-AC05-986730E0FA01}"/>
              </a:ext>
            </a:extLst>
          </p:cNvPr>
          <p:cNvPicPr/>
          <p:nvPr/>
        </p:nvPicPr>
        <p:blipFill rotWithShape="1">
          <a:blip r:embed="rId3"/>
          <a:srcRect l="65364" t="16628" r="6182" b="11011"/>
          <a:stretch/>
        </p:blipFill>
        <p:spPr bwMode="auto">
          <a:xfrm>
            <a:off x="8172449" y="2080403"/>
            <a:ext cx="3562350" cy="4613412"/>
          </a:xfrm>
          <a:prstGeom prst="rect">
            <a:avLst/>
          </a:prstGeom>
          <a:ln>
            <a:noFill/>
          </a:ln>
          <a:scene3d>
            <a:camera prst="perspectiveContrastingLeftFacing"/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3B1EFDD-E795-425B-B1B8-6CC4AC84EA4A}"/>
              </a:ext>
            </a:extLst>
          </p:cNvPr>
          <p:cNvSpPr/>
          <p:nvPr/>
        </p:nvSpPr>
        <p:spPr>
          <a:xfrm>
            <a:off x="193196" y="1706854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Financieelbeheerder</a:t>
            </a:r>
            <a:endParaRPr kumimoji="0" lang="nl-NL" sz="28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5A326F03-6D5A-4FE1-8815-8CF6A486957D}"/>
              </a:ext>
            </a:extLst>
          </p:cNvPr>
          <p:cNvSpPr/>
          <p:nvPr/>
        </p:nvSpPr>
        <p:spPr>
          <a:xfrm>
            <a:off x="193196" y="2303812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Websitebeheerder</a:t>
            </a:r>
            <a:endParaRPr kumimoji="0" lang="nl-NL" sz="28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9532E15C-FF8C-41DA-B712-DA576BB53331}"/>
              </a:ext>
            </a:extLst>
          </p:cNvPr>
          <p:cNvSpPr/>
          <p:nvPr/>
        </p:nvSpPr>
        <p:spPr>
          <a:xfrm>
            <a:off x="193195" y="3003110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Drukker clubblad</a:t>
            </a:r>
            <a:endParaRPr kumimoji="0" lang="nl-NL" sz="28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C0959328-3A7E-4FDE-8A01-925BB24178EF}"/>
              </a:ext>
            </a:extLst>
          </p:cNvPr>
          <p:cNvSpPr/>
          <p:nvPr/>
        </p:nvSpPr>
        <p:spPr>
          <a:xfrm>
            <a:off x="193195" y="3758087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Administratieve activiteiten buiten de organisatie</a:t>
            </a:r>
            <a:endParaRPr kumimoji="0" lang="nl-NL" sz="28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81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  <p:bldP spid="12" grpId="0"/>
      <p:bldP spid="13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887CA0D6-5233-47D8-AD18-DBE928060718}"/>
              </a:ext>
            </a:extLst>
          </p:cNvPr>
          <p:cNvSpPr/>
          <p:nvPr/>
        </p:nvSpPr>
        <p:spPr>
          <a:xfrm>
            <a:off x="193196" y="872988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lang="nl-NL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- Portretrecht</a:t>
            </a:r>
            <a:endParaRPr kumimoji="0" lang="nl-NL" sz="28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C98F4C0-AA30-42CC-A140-BE7551B88EB2}"/>
              </a:ext>
            </a:extLst>
          </p:cNvPr>
          <p:cNvSpPr/>
          <p:nvPr/>
        </p:nvSpPr>
        <p:spPr>
          <a:xfrm>
            <a:off x="193193" y="2835138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lang="nl-NL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- Auteursrecht</a:t>
            </a:r>
            <a:endParaRPr kumimoji="0" lang="nl-NL" sz="28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2104113-C577-495A-9A4A-8112E14C5B38}"/>
              </a:ext>
            </a:extLst>
          </p:cNvPr>
          <p:cNvSpPr/>
          <p:nvPr/>
        </p:nvSpPr>
        <p:spPr>
          <a:xfrm>
            <a:off x="193193" y="5232108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lang="nl-NL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- Vrije nieuwsgaring</a:t>
            </a:r>
            <a:endParaRPr kumimoji="0" lang="nl-NL" sz="28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CC5E2EF-C973-4960-A0BF-78F817AA2A8F}"/>
              </a:ext>
            </a:extLst>
          </p:cNvPr>
          <p:cNvPicPr/>
          <p:nvPr/>
        </p:nvPicPr>
        <p:blipFill rotWithShape="1">
          <a:blip r:embed="rId2"/>
          <a:srcRect l="26466" t="14680" r="25777" b="12088"/>
          <a:stretch/>
        </p:blipFill>
        <p:spPr bwMode="auto">
          <a:xfrm>
            <a:off x="3390171" y="872988"/>
            <a:ext cx="3467735" cy="2785110"/>
          </a:xfrm>
          <a:prstGeom prst="rect">
            <a:avLst/>
          </a:prstGeom>
          <a:ln>
            <a:noFill/>
          </a:ln>
          <a:scene3d>
            <a:camera prst="perspectiveContrastingLeftFacing"/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976B7CBD-0940-4978-9214-EA487F6B2E46}"/>
              </a:ext>
            </a:extLst>
          </p:cNvPr>
          <p:cNvPicPr/>
          <p:nvPr/>
        </p:nvPicPr>
        <p:blipFill rotWithShape="1">
          <a:blip r:embed="rId3"/>
          <a:srcRect l="17511" t="4777" r="18121" b="7125"/>
          <a:stretch/>
        </p:blipFill>
        <p:spPr bwMode="auto">
          <a:xfrm>
            <a:off x="5546243" y="2548798"/>
            <a:ext cx="3632522" cy="2765032"/>
          </a:xfrm>
          <a:prstGeom prst="rect">
            <a:avLst/>
          </a:prstGeom>
          <a:ln>
            <a:noFill/>
          </a:ln>
          <a:scene3d>
            <a:camera prst="perspectiveContrastingLeftFacing"/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09F35824-BB2D-4BC9-BABC-7AB56CCF9029}"/>
              </a:ext>
            </a:extLst>
          </p:cNvPr>
          <p:cNvSpPr/>
          <p:nvPr/>
        </p:nvSpPr>
        <p:spPr>
          <a:xfrm>
            <a:off x="742949" y="164185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Nog enkele belangrijke begrippen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883EE794-B64B-4444-92B8-5AAD622F2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496" y="4278054"/>
            <a:ext cx="4689504" cy="2344752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sp>
        <p:nvSpPr>
          <p:cNvPr id="25" name="Pijl: links 24">
            <a:extLst>
              <a:ext uri="{FF2B5EF4-FFF2-40B4-BE49-F238E27FC236}">
                <a16:creationId xmlns:a16="http://schemas.microsoft.com/office/drawing/2014/main" id="{611ECE96-2E70-482F-B6F9-3A0092090265}"/>
              </a:ext>
            </a:extLst>
          </p:cNvPr>
          <p:cNvSpPr/>
          <p:nvPr/>
        </p:nvSpPr>
        <p:spPr>
          <a:xfrm>
            <a:off x="6805566" y="1320761"/>
            <a:ext cx="2425540" cy="51923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Pijl: links 25">
            <a:extLst>
              <a:ext uri="{FF2B5EF4-FFF2-40B4-BE49-F238E27FC236}">
                <a16:creationId xmlns:a16="http://schemas.microsoft.com/office/drawing/2014/main" id="{B08FB15E-3572-4A06-AAD8-98A55D90AB03}"/>
              </a:ext>
            </a:extLst>
          </p:cNvPr>
          <p:cNvSpPr/>
          <p:nvPr/>
        </p:nvSpPr>
        <p:spPr>
          <a:xfrm rot="10800000">
            <a:off x="6095999" y="6174581"/>
            <a:ext cx="2425540" cy="51923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CCBD02DC-513B-478D-A347-42B90F6A3D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4881" y="235194"/>
            <a:ext cx="207645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16BCC68B-D816-482E-8F33-6F37CB99299A}"/>
              </a:ext>
            </a:extLst>
          </p:cNvPr>
          <p:cNvPicPr/>
          <p:nvPr/>
        </p:nvPicPr>
        <p:blipFill rotWithShape="1">
          <a:blip r:embed="rId6"/>
          <a:srcRect l="46869" t="39267" r="47469" b="42336"/>
          <a:stretch/>
        </p:blipFill>
        <p:spPr bwMode="auto">
          <a:xfrm>
            <a:off x="9067026" y="2428874"/>
            <a:ext cx="1078904" cy="1580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7117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8" grpId="0"/>
      <p:bldP spid="25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374EAAC-EBD1-4FF6-8016-91B6CBA91F0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3533">
            <a:off x="238739" y="678261"/>
            <a:ext cx="5717084" cy="334510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F7BCD56-971E-4C43-B2A5-3E278231056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3224">
            <a:off x="374327" y="3657183"/>
            <a:ext cx="7476197" cy="299071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04F8ABA1-B12E-4E7F-A7E3-9B8C869DCAB4}"/>
              </a:ext>
            </a:extLst>
          </p:cNvPr>
          <p:cNvSpPr/>
          <p:nvPr/>
        </p:nvSpPr>
        <p:spPr>
          <a:xfrm>
            <a:off x="60669" y="41062"/>
            <a:ext cx="10543353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Schriftelijke- of mondelinge toestemming regelen</a:t>
            </a:r>
            <a:endParaRPr kumimoji="0" lang="nl-NL" sz="3600" b="0" i="0" u="sng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96D2EF6-632A-46DB-A56D-CF3CF310FF5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912578" y="870439"/>
            <a:ext cx="7420708" cy="4596252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3E4171E-B9C1-47CB-8A00-9948646531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4881" y="235194"/>
            <a:ext cx="207645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71281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742C987-EEB2-4A9C-9E63-071F58424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881" y="235194"/>
            <a:ext cx="207645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300A44A8-932B-4FD8-9F81-AD017E6F837D}"/>
              </a:ext>
            </a:extLst>
          </p:cNvPr>
          <p:cNvSpPr/>
          <p:nvPr/>
        </p:nvSpPr>
        <p:spPr>
          <a:xfrm>
            <a:off x="742949" y="164185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Datalek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0416314-647E-4A2B-901D-2975FCAA6B5D}"/>
              </a:ext>
            </a:extLst>
          </p:cNvPr>
          <p:cNvSpPr/>
          <p:nvPr/>
        </p:nvSpPr>
        <p:spPr>
          <a:xfrm>
            <a:off x="353157" y="1309232"/>
            <a:ext cx="11674720" cy="508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Wanneer is iets mogelijk een </a:t>
            </a:r>
            <a:r>
              <a:rPr lang="nl-NL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datalek</a:t>
            </a:r>
            <a:r>
              <a:rPr lang="nl-NL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Naar letter van de wet kan iets al heel snel een </a:t>
            </a:r>
            <a:r>
              <a:rPr lang="nl-N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datalek</a:t>
            </a: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zijn. Hieronder volgen enkele voorbeelden. 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Iemand heeft </a:t>
            </a:r>
            <a:r>
              <a:rPr lang="nl-NL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onbedoeld de beschikking gekregen over de gegevens </a:t>
            </a: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 de gegevensbeheerder van  de vereniging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Een </a:t>
            </a:r>
            <a:r>
              <a:rPr lang="nl-NL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brief die gestuurd is naar de verkeerde persoon </a:t>
            </a: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gelezen wordt door iemand anders dan de persoon waar deze voor bestemd was;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Een donateurslijst met </a:t>
            </a:r>
            <a:r>
              <a:rPr lang="nl-NL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persoonsgegevens die verstrekt is aan iemand die hier geen inzicht in had mogen hebben</a:t>
            </a: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Een post-it met de </a:t>
            </a:r>
            <a:r>
              <a:rPr lang="nl-NL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naam, geboortedatum en het e-mailadres </a:t>
            </a: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 een nieuwe donateur/medewerker dat is </a:t>
            </a:r>
            <a:r>
              <a:rPr lang="nl-NL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blijven rondslingeren </a:t>
            </a: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voor onbevoegden inzichtelijk is geweest; 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Een </a:t>
            </a:r>
            <a:r>
              <a:rPr lang="nl-NL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maillijst</a:t>
            </a: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die verstrekt is aan een </a:t>
            </a:r>
            <a:r>
              <a:rPr lang="nl-NL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externe partij die dit niet had mogen ontvangen</a:t>
            </a:r>
          </a:p>
        </p:txBody>
      </p:sp>
    </p:spTree>
    <p:extLst>
      <p:ext uri="{BB962C8B-B14F-4D97-AF65-F5344CB8AC3E}">
        <p14:creationId xmlns:p14="http://schemas.microsoft.com/office/powerpoint/2010/main" val="5028904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742C987-EEB2-4A9C-9E63-071F58424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881" y="235194"/>
            <a:ext cx="207645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300A44A8-932B-4FD8-9F81-AD017E6F837D}"/>
              </a:ext>
            </a:extLst>
          </p:cNvPr>
          <p:cNvSpPr/>
          <p:nvPr/>
        </p:nvSpPr>
        <p:spPr>
          <a:xfrm>
            <a:off x="742949" y="164185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Datalek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0416314-647E-4A2B-901D-2975FCAA6B5D}"/>
              </a:ext>
            </a:extLst>
          </p:cNvPr>
          <p:cNvSpPr/>
          <p:nvPr/>
        </p:nvSpPr>
        <p:spPr>
          <a:xfrm>
            <a:off x="353157" y="1309232"/>
            <a:ext cx="11674720" cy="22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nl-NL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Bepalen of het een </a:t>
            </a:r>
            <a:r>
              <a:rPr lang="nl-NL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datalek</a:t>
            </a:r>
            <a:r>
              <a:rPr lang="nl-NL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</a:t>
            </a:r>
            <a:endParaRPr lang="nl-NL" sz="3200" u="sng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het gelekte daadwerkelijk een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datalek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de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datalek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ernstig genoeg om betrokken personen te informeren?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Indien de gelekte informatie niet duidelijk genoeg is zal bij de melder nadere informatie opgevraagd moeten worden </a:t>
            </a:r>
          </a:p>
        </p:txBody>
      </p:sp>
    </p:spTree>
    <p:extLst>
      <p:ext uri="{BB962C8B-B14F-4D97-AF65-F5344CB8AC3E}">
        <p14:creationId xmlns:p14="http://schemas.microsoft.com/office/powerpoint/2010/main" val="573398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A51B7F8-916A-44CA-BFD4-85E0C679A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881" y="235194"/>
            <a:ext cx="207645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077AA23E-6E96-4629-95A2-43CA21994817}"/>
              </a:ext>
            </a:extLst>
          </p:cNvPr>
          <p:cNvSpPr/>
          <p:nvPr/>
        </p:nvSpPr>
        <p:spPr>
          <a:xfrm>
            <a:off x="742949" y="3138487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nl-NL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lgemene </a:t>
            </a:r>
            <a:r>
              <a:rPr lang="nl-NL" sz="4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</a:t>
            </a:r>
            <a:r>
              <a:rPr lang="nl-NL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erordening </a:t>
            </a:r>
            <a:r>
              <a:rPr lang="nl-NL" sz="4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</a:t>
            </a:r>
            <a:r>
              <a:rPr lang="nl-NL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egevensbescherming</a:t>
            </a:r>
          </a:p>
        </p:txBody>
      </p:sp>
    </p:spTree>
    <p:extLst>
      <p:ext uri="{BB962C8B-B14F-4D97-AF65-F5344CB8AC3E}">
        <p14:creationId xmlns:p14="http://schemas.microsoft.com/office/powerpoint/2010/main" val="2922359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742C987-EEB2-4A9C-9E63-071F58424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881" y="235194"/>
            <a:ext cx="207645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300A44A8-932B-4FD8-9F81-AD017E6F837D}"/>
              </a:ext>
            </a:extLst>
          </p:cNvPr>
          <p:cNvSpPr/>
          <p:nvPr/>
        </p:nvSpPr>
        <p:spPr>
          <a:xfrm>
            <a:off x="742949" y="164185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Datalek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0416314-647E-4A2B-901D-2975FCAA6B5D}"/>
              </a:ext>
            </a:extLst>
          </p:cNvPr>
          <p:cNvSpPr/>
          <p:nvPr/>
        </p:nvSpPr>
        <p:spPr>
          <a:xfrm>
            <a:off x="353157" y="1309232"/>
            <a:ext cx="11674720" cy="2680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nl-NL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Melding maken bij de AP (Autoriteit Persoonsgegevens)</a:t>
            </a:r>
            <a:endParaRPr kumimoji="0" lang="nl-NL" sz="3200" b="0" i="0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Indien er wordt bepaald dat het daadwerkelijk een </a:t>
            </a:r>
            <a:r>
              <a:rPr lang="nl-NL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datalek</a:t>
            </a:r>
            <a:r>
              <a:rPr lang="nl-NL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betreft, </a:t>
            </a:r>
          </a:p>
          <a:p>
            <a:pPr lvl="0">
              <a:lnSpc>
                <a:spcPct val="107000"/>
              </a:lnSpc>
            </a:pPr>
            <a:r>
              <a:rPr lang="nl-NL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dient er een melding gemaakt te worden bij de AP.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Een melding van een (mogelijk) </a:t>
            </a:r>
            <a:r>
              <a:rPr lang="nl-NL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datalek</a:t>
            </a:r>
            <a:r>
              <a:rPr lang="nl-NL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moet </a:t>
            </a:r>
            <a:r>
              <a:rPr lang="nl-NL" sz="2400" u="sng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binnen 72 uur</a:t>
            </a:r>
            <a:r>
              <a:rPr lang="nl-NL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gedaan worden.  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Dit wordt gedaan door het </a:t>
            </a:r>
            <a:r>
              <a:rPr lang="nl-NL" sz="2400" u="sng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bestuur</a:t>
            </a:r>
            <a:r>
              <a:rPr lang="nl-NL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melder wordt hiervan op de hoogte gebracht. </a:t>
            </a:r>
          </a:p>
        </p:txBody>
      </p:sp>
    </p:spTree>
    <p:extLst>
      <p:ext uri="{BB962C8B-B14F-4D97-AF65-F5344CB8AC3E}">
        <p14:creationId xmlns:p14="http://schemas.microsoft.com/office/powerpoint/2010/main" val="2056915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742C987-EEB2-4A9C-9E63-071F58424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881" y="235194"/>
            <a:ext cx="207645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300A44A8-932B-4FD8-9F81-AD017E6F837D}"/>
              </a:ext>
            </a:extLst>
          </p:cNvPr>
          <p:cNvSpPr/>
          <p:nvPr/>
        </p:nvSpPr>
        <p:spPr>
          <a:xfrm>
            <a:off x="742949" y="164185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Datalek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0416314-647E-4A2B-901D-2975FCAA6B5D}"/>
              </a:ext>
            </a:extLst>
          </p:cNvPr>
          <p:cNvSpPr/>
          <p:nvPr/>
        </p:nvSpPr>
        <p:spPr>
          <a:xfrm>
            <a:off x="353157" y="1309232"/>
            <a:ext cx="11674720" cy="2680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Betrokkenen informeren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Indien de aard van het </a:t>
            </a:r>
            <a:r>
              <a:rPr lang="nl-NL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datalek</a:t>
            </a:r>
            <a:r>
              <a:rPr lang="nl-NL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dusdanig is dat de betrokkenen dienen te worden geïnformeerd zal dit zo snel mogelijk gedaan worden.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vorm van communicatie hangt af van de hoeveelheid gegevens die gelekt is.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 informeren zal gedaan worden door het bestuur.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melder wordt hiervan op de hoogte gebracht. 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9626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742C987-EEB2-4A9C-9E63-071F58424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881" y="235194"/>
            <a:ext cx="207645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300A44A8-932B-4FD8-9F81-AD017E6F837D}"/>
              </a:ext>
            </a:extLst>
          </p:cNvPr>
          <p:cNvSpPr/>
          <p:nvPr/>
        </p:nvSpPr>
        <p:spPr>
          <a:xfrm>
            <a:off x="742949" y="164185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Datalek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04013F2-2457-42F0-9269-46708591A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953" y="2660344"/>
            <a:ext cx="5939159" cy="3962462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D117E41-46D5-4326-9CE4-BDD104B04F88}"/>
              </a:ext>
            </a:extLst>
          </p:cNvPr>
          <p:cNvSpPr/>
          <p:nvPr/>
        </p:nvSpPr>
        <p:spPr>
          <a:xfrm>
            <a:off x="353157" y="1309232"/>
            <a:ext cx="11674720" cy="1494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nl-NL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Vastleggen </a:t>
            </a:r>
            <a:r>
              <a:rPr lang="nl-NL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datalek</a:t>
            </a:r>
            <a:r>
              <a:rPr lang="nl-NL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Een </a:t>
            </a:r>
            <a:r>
              <a:rPr lang="nl-NL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datalek</a:t>
            </a:r>
            <a:r>
              <a:rPr lang="nl-NL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dat gemeld is bij de AP dient vastgelegd te worden in een dossier, </a:t>
            </a:r>
          </a:p>
          <a:p>
            <a:pPr lvl="0">
              <a:lnSpc>
                <a:spcPct val="107000"/>
              </a:lnSpc>
            </a:pPr>
            <a:r>
              <a:rPr lang="nl-NL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ook dit neemt het bestuur voor haar rekening.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016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8774233-6590-42D1-AACF-58E337FC2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93" y="235194"/>
            <a:ext cx="9363074" cy="66590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perspectiveContrastingLeftFacing"/>
            <a:lightRig rig="threePt" dir="t"/>
          </a:scene3d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083E5B12-C6AC-4A7F-8FBF-E4D5A0CD9522}"/>
              </a:ext>
            </a:extLst>
          </p:cNvPr>
          <p:cNvSpPr/>
          <p:nvPr/>
        </p:nvSpPr>
        <p:spPr>
          <a:xfrm>
            <a:off x="1563933" y="311394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600" dirty="0">
                <a:solidFill>
                  <a:srgbClr val="FF0000"/>
                </a:solidFill>
                <a:latin typeface="Brush Script MT" panose="03060802040406070304" pitchFamily="66" charset="0"/>
              </a:rPr>
              <a:t>Zo lukt het wel</a:t>
            </a:r>
            <a:endParaRPr kumimoji="0" lang="nl-NL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rush Script MT" panose="03060802040406070304" pitchFamily="66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CC03B21-6572-44F0-85CC-B16480669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881" y="235194"/>
            <a:ext cx="207645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561622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01C7E2B-E3F0-429B-82AD-12ED601253B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118" y="933450"/>
            <a:ext cx="7917763" cy="526732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A51B7F8-916A-44CA-BFD4-85E0C679A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881" y="235194"/>
            <a:ext cx="207645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3BC72EBB-B7AA-4C5D-9E10-91B691116733}"/>
              </a:ext>
            </a:extLst>
          </p:cNvPr>
          <p:cNvSpPr/>
          <p:nvPr/>
        </p:nvSpPr>
        <p:spPr>
          <a:xfrm>
            <a:off x="1392408" y="5472112"/>
            <a:ext cx="9407182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7200" dirty="0">
                <a:solidFill>
                  <a:srgbClr val="FF0000"/>
                </a:solidFill>
                <a:latin typeface="Brush Script MT" panose="03060802040406070304" pitchFamily="66" charset="0"/>
              </a:rPr>
              <a:t>Bedankt </a:t>
            </a:r>
            <a:r>
              <a:rPr lang="nl-NL" sz="7200">
                <a:solidFill>
                  <a:srgbClr val="FF0000"/>
                </a:solidFill>
                <a:latin typeface="Brush Script MT" panose="03060802040406070304" pitchFamily="66" charset="0"/>
              </a:rPr>
              <a:t>voor uw </a:t>
            </a:r>
            <a:r>
              <a:rPr lang="nl-NL" sz="7200" dirty="0">
                <a:solidFill>
                  <a:srgbClr val="FF0000"/>
                </a:solidFill>
                <a:latin typeface="Brush Script MT" panose="03060802040406070304" pitchFamily="66" charset="0"/>
              </a:rPr>
              <a:t>aandacht</a:t>
            </a:r>
            <a:endParaRPr kumimoji="0" lang="nl-NL" sz="7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681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A51B7F8-916A-44CA-BFD4-85E0C679A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881" y="235194"/>
            <a:ext cx="207645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A4F02CB-08E1-44B1-8CA3-95143F2480F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077" y="911225"/>
            <a:ext cx="7917763" cy="526732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471594B9-43E3-418F-8578-87DB458BB6C5}"/>
              </a:ext>
            </a:extLst>
          </p:cNvPr>
          <p:cNvSpPr/>
          <p:nvPr/>
        </p:nvSpPr>
        <p:spPr>
          <a:xfrm>
            <a:off x="5105399" y="534988"/>
            <a:ext cx="234315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9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10%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213282D-4574-481F-A34A-35F223ACA39F}"/>
              </a:ext>
            </a:extLst>
          </p:cNvPr>
          <p:cNvSpPr/>
          <p:nvPr/>
        </p:nvSpPr>
        <p:spPr>
          <a:xfrm>
            <a:off x="3581399" y="2435225"/>
            <a:ext cx="5800726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9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Verenigingen</a:t>
            </a:r>
            <a:r>
              <a:rPr lang="nl-NL" sz="9600" dirty="0">
                <a:solidFill>
                  <a:srgbClr val="FF0000"/>
                </a:solidFill>
                <a:latin typeface="Brush Script MT" panose="03060802040406070304" pitchFamily="66" charset="0"/>
              </a:rPr>
              <a:t>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9625A96-42A2-4A31-98E0-A87848964C98}"/>
              </a:ext>
            </a:extLst>
          </p:cNvPr>
          <p:cNvSpPr/>
          <p:nvPr/>
        </p:nvSpPr>
        <p:spPr>
          <a:xfrm>
            <a:off x="2203535" y="4335462"/>
            <a:ext cx="7784930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9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&lt; 250 werknemers</a:t>
            </a:r>
            <a:r>
              <a:rPr lang="nl-NL" sz="9600" dirty="0">
                <a:solidFill>
                  <a:srgbClr val="FF0000"/>
                </a:solidFill>
                <a:latin typeface="Brush Script MT" panose="030608020404060703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158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A51B7F8-916A-44CA-BFD4-85E0C679A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881" y="235194"/>
            <a:ext cx="207645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29ECBED-D56E-4007-AD20-66CBDA9B5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21" y="1469266"/>
            <a:ext cx="5499411" cy="415205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7C20058-FF53-4984-A316-3A9A19B37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321" y="2523149"/>
            <a:ext cx="3296534" cy="173867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D39EDAF-6C49-4FF9-BE0D-BCCA5809EB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310" y="397726"/>
            <a:ext cx="2938737" cy="18807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1CE8B11-617F-488A-A1D9-93C19DE784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435" y="4587818"/>
            <a:ext cx="3098634" cy="173867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3192E74-7329-4122-ABA7-52920D6E3CF1}"/>
              </a:ext>
            </a:extLst>
          </p:cNvPr>
          <p:cNvSpPr/>
          <p:nvPr/>
        </p:nvSpPr>
        <p:spPr>
          <a:xfrm>
            <a:off x="3968143" y="2968789"/>
            <a:ext cx="1108682" cy="36418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Huisomroep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C08A64A-E657-46B3-A372-3E7D7F6F0A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71" y="4835651"/>
            <a:ext cx="1885949" cy="141446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21033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A51B7F8-916A-44CA-BFD4-85E0C679A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881" y="235194"/>
            <a:ext cx="207645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29ECBED-D56E-4007-AD20-66CBDA9B5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21" y="1469266"/>
            <a:ext cx="5499411" cy="415205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7C20058-FF53-4984-A316-3A9A19B37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321" y="2523149"/>
            <a:ext cx="3296534" cy="173867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D39EDAF-6C49-4FF9-BE0D-BCCA5809EB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310" y="397726"/>
            <a:ext cx="2938737" cy="18807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1CE8B11-617F-488A-A1D9-93C19DE784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435" y="4587818"/>
            <a:ext cx="3098634" cy="173867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Pijl: gekromd omhoog 8">
            <a:extLst>
              <a:ext uri="{FF2B5EF4-FFF2-40B4-BE49-F238E27FC236}">
                <a16:creationId xmlns:a16="http://schemas.microsoft.com/office/drawing/2014/main" id="{C655875C-84E3-4AAA-BE4A-AB5A69F25CFC}"/>
              </a:ext>
            </a:extLst>
          </p:cNvPr>
          <p:cNvSpPr/>
          <p:nvPr/>
        </p:nvSpPr>
        <p:spPr>
          <a:xfrm rot="9410538">
            <a:off x="4333873" y="1222458"/>
            <a:ext cx="2795954" cy="527539"/>
          </a:xfrm>
          <a:prstGeom prst="curved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Pijl: gekromd omhoog 10">
            <a:extLst>
              <a:ext uri="{FF2B5EF4-FFF2-40B4-BE49-F238E27FC236}">
                <a16:creationId xmlns:a16="http://schemas.microsoft.com/office/drawing/2014/main" id="{5EC1AEE3-F3EA-41B7-8A36-3FC7A274D686}"/>
              </a:ext>
            </a:extLst>
          </p:cNvPr>
          <p:cNvSpPr/>
          <p:nvPr/>
        </p:nvSpPr>
        <p:spPr>
          <a:xfrm rot="12019957" flipV="1">
            <a:off x="4005250" y="5168254"/>
            <a:ext cx="2795954" cy="714954"/>
          </a:xfrm>
          <a:prstGeom prst="curved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4" name="Pijl: links 3">
            <a:extLst>
              <a:ext uri="{FF2B5EF4-FFF2-40B4-BE49-F238E27FC236}">
                <a16:creationId xmlns:a16="http://schemas.microsoft.com/office/drawing/2014/main" id="{65AB7D91-E5CC-4BC1-9F07-8E416030F322}"/>
              </a:ext>
            </a:extLst>
          </p:cNvPr>
          <p:cNvSpPr/>
          <p:nvPr/>
        </p:nvSpPr>
        <p:spPr>
          <a:xfrm>
            <a:off x="5652378" y="3429000"/>
            <a:ext cx="1553536" cy="23861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3192E74-7329-4122-ABA7-52920D6E3CF1}"/>
              </a:ext>
            </a:extLst>
          </p:cNvPr>
          <p:cNvSpPr/>
          <p:nvPr/>
        </p:nvSpPr>
        <p:spPr>
          <a:xfrm>
            <a:off x="3968143" y="2968789"/>
            <a:ext cx="1108682" cy="36418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rgbClr val="002060"/>
                </a:solidFill>
              </a:rPr>
              <a:t>Huisomroep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DBE2778-0B62-4F8C-89BC-82912B8453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48" y="4789672"/>
            <a:ext cx="1885949" cy="141446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Pijl: gekromd omhoog 12">
            <a:extLst>
              <a:ext uri="{FF2B5EF4-FFF2-40B4-BE49-F238E27FC236}">
                <a16:creationId xmlns:a16="http://schemas.microsoft.com/office/drawing/2014/main" id="{911DCE3F-D969-4D83-A079-5F9DD351AFD3}"/>
              </a:ext>
            </a:extLst>
          </p:cNvPr>
          <p:cNvSpPr/>
          <p:nvPr/>
        </p:nvSpPr>
        <p:spPr>
          <a:xfrm rot="18497313">
            <a:off x="1551435" y="4644531"/>
            <a:ext cx="2057124" cy="657136"/>
          </a:xfrm>
          <a:prstGeom prst="curved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16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4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A51B7F8-916A-44CA-BFD4-85E0C679A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881" y="235194"/>
            <a:ext cx="207645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50B78E6B-4534-454C-912B-28CE3FFCEFB4}"/>
              </a:ext>
            </a:extLst>
          </p:cNvPr>
          <p:cNvSpPr/>
          <p:nvPr/>
        </p:nvSpPr>
        <p:spPr>
          <a:xfrm>
            <a:off x="241788" y="311394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Soorten persoonsgegevens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C6FE724-CC68-4F1C-86D1-034155D812CC}"/>
              </a:ext>
            </a:extLst>
          </p:cNvPr>
          <p:cNvSpPr/>
          <p:nvPr/>
        </p:nvSpPr>
        <p:spPr>
          <a:xfrm>
            <a:off x="241787" y="1330569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Persoonlijke informatie (Privacy)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CB9D7A9B-E16C-4F81-9F3C-F3B2DC04DBF1}"/>
              </a:ext>
            </a:extLst>
          </p:cNvPr>
          <p:cNvSpPr/>
          <p:nvPr/>
        </p:nvSpPr>
        <p:spPr>
          <a:xfrm>
            <a:off x="241787" y="2197344"/>
            <a:ext cx="10706101" cy="668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Gegevens op schrift (NAW, bank, Medisch etc.)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E80846F-EEE8-4E6C-9577-0FEB33B4226B}"/>
              </a:ext>
            </a:extLst>
          </p:cNvPr>
          <p:cNvSpPr/>
          <p:nvPr/>
        </p:nvSpPr>
        <p:spPr>
          <a:xfrm>
            <a:off x="241786" y="3058014"/>
            <a:ext cx="10706101" cy="668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Foto 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4BAB5C64-BA25-4965-AF39-356B6761AC3A}"/>
              </a:ext>
            </a:extLst>
          </p:cNvPr>
          <p:cNvSpPr/>
          <p:nvPr/>
        </p:nvSpPr>
        <p:spPr>
          <a:xfrm>
            <a:off x="241786" y="3880584"/>
            <a:ext cx="10706101" cy="668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Video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6CEF4A2-C04D-4813-B146-B4524B95BB7D}"/>
              </a:ext>
            </a:extLst>
          </p:cNvPr>
          <p:cNvSpPr/>
          <p:nvPr/>
        </p:nvSpPr>
        <p:spPr>
          <a:xfrm>
            <a:off x="241785" y="4716099"/>
            <a:ext cx="10706101" cy="668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Audio</a:t>
            </a:r>
          </a:p>
        </p:txBody>
      </p:sp>
    </p:spTree>
    <p:extLst>
      <p:ext uri="{BB962C8B-B14F-4D97-AF65-F5344CB8AC3E}">
        <p14:creationId xmlns:p14="http://schemas.microsoft.com/office/powerpoint/2010/main" val="150684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A51B7F8-916A-44CA-BFD4-85E0C679A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881" y="235194"/>
            <a:ext cx="207645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50B78E6B-4534-454C-912B-28CE3FFCEFB4}"/>
              </a:ext>
            </a:extLst>
          </p:cNvPr>
          <p:cNvSpPr/>
          <p:nvPr/>
        </p:nvSpPr>
        <p:spPr>
          <a:xfrm>
            <a:off x="241788" y="311394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nl-NL" sz="4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Soorten persoonsgegevens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C6FE724-CC68-4F1C-86D1-034155D812CC}"/>
              </a:ext>
            </a:extLst>
          </p:cNvPr>
          <p:cNvSpPr/>
          <p:nvPr/>
        </p:nvSpPr>
        <p:spPr>
          <a:xfrm>
            <a:off x="241787" y="1330569"/>
            <a:ext cx="11021159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nl-NL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Direct / indirect identificeerbare p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ersoonsgegevens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bv.: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37C79C5-3BAB-42D1-B1E8-ABD3EA4C46D4}"/>
              </a:ext>
            </a:extLst>
          </p:cNvPr>
          <p:cNvSpPr/>
          <p:nvPr/>
        </p:nvSpPr>
        <p:spPr>
          <a:xfrm>
            <a:off x="304799" y="2349744"/>
            <a:ext cx="1188720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 Naam</a:t>
            </a:r>
          </a:p>
          <a:p>
            <a:r>
              <a:rPr lang="nl-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 Adres </a:t>
            </a:r>
          </a:p>
          <a:p>
            <a:r>
              <a:rPr lang="nl-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 Woonplaats</a:t>
            </a:r>
          </a:p>
          <a:p>
            <a:r>
              <a:rPr lang="nl-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 Telefoonnummer</a:t>
            </a:r>
          </a:p>
          <a:p>
            <a:r>
              <a:rPr lang="nl-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 e-Mailadres</a:t>
            </a:r>
          </a:p>
          <a:p>
            <a:r>
              <a:rPr lang="nl-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 Banknummer</a:t>
            </a:r>
          </a:p>
          <a:p>
            <a:r>
              <a:rPr lang="nl-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 Beeldmateriaal</a:t>
            </a:r>
          </a:p>
        </p:txBody>
      </p:sp>
    </p:spTree>
    <p:extLst>
      <p:ext uri="{BB962C8B-B14F-4D97-AF65-F5344CB8AC3E}">
        <p14:creationId xmlns:p14="http://schemas.microsoft.com/office/powerpoint/2010/main" val="3644079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A51B7F8-916A-44CA-BFD4-85E0C679A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881" y="235194"/>
            <a:ext cx="207645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50B78E6B-4534-454C-912B-28CE3FFCEFB4}"/>
              </a:ext>
            </a:extLst>
          </p:cNvPr>
          <p:cNvSpPr/>
          <p:nvPr/>
        </p:nvSpPr>
        <p:spPr>
          <a:xfrm>
            <a:off x="241788" y="311394"/>
            <a:ext cx="10706101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nl-NL" sz="4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Soorten persoonsgegevens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C6FE724-CC68-4F1C-86D1-034155D812CC}"/>
              </a:ext>
            </a:extLst>
          </p:cNvPr>
          <p:cNvSpPr/>
          <p:nvPr/>
        </p:nvSpPr>
        <p:spPr>
          <a:xfrm>
            <a:off x="241787" y="1330569"/>
            <a:ext cx="11021159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Bijzondere categorie persoonsgegevens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37C79C5-3BAB-42D1-B1E8-ABD3EA4C46D4}"/>
              </a:ext>
            </a:extLst>
          </p:cNvPr>
          <p:cNvSpPr/>
          <p:nvPr/>
        </p:nvSpPr>
        <p:spPr>
          <a:xfrm>
            <a:off x="304799" y="2349744"/>
            <a:ext cx="1188720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*Ras of etnische afkomst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Politieke opvattingen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Religieuze of levensbeschouwelijke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overtuigingen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Lidmaatschap van een vakbond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Genetische gegevens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Biometrische gegevens met het oog op de unieke identificatie van een persoon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Gezondheid;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Seksueel gedrag of seksuele gerichtheid. </a:t>
            </a:r>
          </a:p>
        </p:txBody>
      </p:sp>
    </p:spTree>
    <p:extLst>
      <p:ext uri="{BB962C8B-B14F-4D97-AF65-F5344CB8AC3E}">
        <p14:creationId xmlns:p14="http://schemas.microsoft.com/office/powerpoint/2010/main" val="91120355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750</Words>
  <Application>Microsoft Office PowerPoint</Application>
  <PresentationFormat>Breedbeeld</PresentationFormat>
  <Paragraphs>147</Paragraphs>
  <Slides>34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41" baseType="lpstr">
      <vt:lpstr>Arial</vt:lpstr>
      <vt:lpstr>Brush Script MT</vt:lpstr>
      <vt:lpstr>Calibri</vt:lpstr>
      <vt:lpstr>Calibri Light</vt:lpstr>
      <vt:lpstr>Symbol</vt:lpstr>
      <vt:lpstr>Times New Roman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Hans Peters</dc:creator>
  <cp:lastModifiedBy>Hans Peters</cp:lastModifiedBy>
  <cp:revision>84</cp:revision>
  <dcterms:created xsi:type="dcterms:W3CDTF">2018-07-05T12:17:33Z</dcterms:created>
  <dcterms:modified xsi:type="dcterms:W3CDTF">2018-07-17T12:31:43Z</dcterms:modified>
</cp:coreProperties>
</file>